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54"/>
  </p:notesMasterIdLst>
  <p:sldIdLst>
    <p:sldId id="256" r:id="rId5"/>
    <p:sldId id="1237" r:id="rId6"/>
    <p:sldId id="1235" r:id="rId7"/>
    <p:sldId id="1276" r:id="rId8"/>
    <p:sldId id="1296" r:id="rId9"/>
    <p:sldId id="1238" r:id="rId10"/>
    <p:sldId id="318" r:id="rId11"/>
    <p:sldId id="1259" r:id="rId12"/>
    <p:sldId id="1275" r:id="rId13"/>
    <p:sldId id="405" r:id="rId14"/>
    <p:sldId id="1299" r:id="rId15"/>
    <p:sldId id="1295" r:id="rId16"/>
    <p:sldId id="278" r:id="rId17"/>
    <p:sldId id="323" r:id="rId18"/>
    <p:sldId id="313" r:id="rId19"/>
    <p:sldId id="1269" r:id="rId20"/>
    <p:sldId id="324" r:id="rId21"/>
    <p:sldId id="319" r:id="rId22"/>
    <p:sldId id="320" r:id="rId23"/>
    <p:sldId id="1264" r:id="rId24"/>
    <p:sldId id="326" r:id="rId25"/>
    <p:sldId id="1268" r:id="rId26"/>
    <p:sldId id="335" r:id="rId27"/>
    <p:sldId id="1192" r:id="rId28"/>
    <p:sldId id="1119" r:id="rId29"/>
    <p:sldId id="1272" r:id="rId30"/>
    <p:sldId id="1122" r:id="rId31"/>
    <p:sldId id="1123" r:id="rId32"/>
    <p:sldId id="1273" r:id="rId33"/>
    <p:sldId id="277" r:id="rId34"/>
    <p:sldId id="1293" r:id="rId35"/>
    <p:sldId id="1277" r:id="rId36"/>
    <p:sldId id="1294" r:id="rId37"/>
    <p:sldId id="257" r:id="rId38"/>
    <p:sldId id="274" r:id="rId39"/>
    <p:sldId id="273" r:id="rId40"/>
    <p:sldId id="1278" r:id="rId41"/>
    <p:sldId id="1279" r:id="rId42"/>
    <p:sldId id="261" r:id="rId43"/>
    <p:sldId id="1280" r:id="rId44"/>
    <p:sldId id="1281" r:id="rId45"/>
    <p:sldId id="1282" r:id="rId46"/>
    <p:sldId id="1283" r:id="rId47"/>
    <p:sldId id="1284" r:id="rId48"/>
    <p:sldId id="1288" r:id="rId49"/>
    <p:sldId id="1289" r:id="rId50"/>
    <p:sldId id="1285" r:id="rId51"/>
    <p:sldId id="1286" r:id="rId52"/>
    <p:sldId id="1287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 Bechert" initials="TB" lastIdx="14" clrIdx="0">
    <p:extLst>
      <p:ext uri="{19B8F6BF-5375-455C-9EA6-DF929625EA0E}">
        <p15:presenceInfo xmlns:p15="http://schemas.microsoft.com/office/powerpoint/2012/main" userId="S::tbechert@huronconsultinggroup.com::0392a5c4-0025-48ce-921e-fe6bb3eb8c3a" providerId="AD"/>
      </p:ext>
    </p:extLst>
  </p:cmAuthor>
  <p:cmAuthor id="2" name="Christina Moord" initials="CM" lastIdx="7" clrIdx="1">
    <p:extLst>
      <p:ext uri="{19B8F6BF-5375-455C-9EA6-DF929625EA0E}">
        <p15:presenceInfo xmlns:p15="http://schemas.microsoft.com/office/powerpoint/2012/main" userId="S::cmoord@huronconsultinggroup.com::8d43b0dc-9a1f-4952-91b9-e466f6157696" providerId="AD"/>
      </p:ext>
    </p:extLst>
  </p:cmAuthor>
  <p:cmAuthor id="3" name="GRETCHEN L ANDING" initials="GA" lastIdx="4" clrIdx="2">
    <p:extLst>
      <p:ext uri="{19B8F6BF-5375-455C-9EA6-DF929625EA0E}">
        <p15:presenceInfo xmlns:p15="http://schemas.microsoft.com/office/powerpoint/2012/main" userId="S::ganding@wisc.edu::5a659a61-ccbe-4448-ac16-0dd91ada1e1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7E7"/>
    <a:srgbClr val="EA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BF1B81-F732-47A7-8D86-192A2AD95475}" v="14" dt="2021-03-09T17:40:07.4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08" autoAdjust="0"/>
    <p:restoredTop sz="65317" autoAdjust="0"/>
  </p:normalViewPr>
  <p:slideViewPr>
    <p:cSldViewPr snapToGrid="0" snapToObjects="1">
      <p:cViewPr varScale="1">
        <p:scale>
          <a:sx n="43" d="100"/>
          <a:sy n="43" d="100"/>
        </p:scale>
        <p:origin x="13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8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E1BE08-539C-4EDD-8ADC-80B8075E140B}" type="doc">
      <dgm:prSet loTypeId="urn:microsoft.com/office/officeart/2005/8/layout/vList5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61FE6A43-FAEA-432B-BDCE-B49A8648BE7F}">
      <dgm:prSet custT="1"/>
      <dgm:spPr/>
      <dgm:t>
        <a:bodyPr/>
        <a:lstStyle/>
        <a:p>
          <a:pPr>
            <a:lnSpc>
              <a:spcPct val="90000"/>
            </a:lnSpc>
          </a:pPr>
          <a:r>
            <a:rPr lang="en-US" sz="2300"/>
            <a:t>Intake and Admin Review</a:t>
          </a:r>
          <a:endParaRPr lang="en-US" sz="2300" b="0" dirty="0"/>
        </a:p>
      </dgm:t>
    </dgm:pt>
    <dgm:pt modelId="{CE952EAE-7AE1-4618-809E-00A0B9DCA324}" type="parTrans" cxnId="{0F24B03A-8E63-4940-AC07-1CF8486E6162}">
      <dgm:prSet/>
      <dgm:spPr/>
      <dgm:t>
        <a:bodyPr/>
        <a:lstStyle/>
        <a:p>
          <a:endParaRPr lang="en-US"/>
        </a:p>
      </dgm:t>
    </dgm:pt>
    <dgm:pt modelId="{F127F819-6282-4003-B83C-9FC10ACEC8F4}" type="sibTrans" cxnId="{0F24B03A-8E63-4940-AC07-1CF8486E6162}">
      <dgm:prSet/>
      <dgm:spPr/>
      <dgm:t>
        <a:bodyPr/>
        <a:lstStyle/>
        <a:p>
          <a:endParaRPr lang="en-US"/>
        </a:p>
      </dgm:t>
    </dgm:pt>
    <dgm:pt modelId="{37391F97-71E6-49B0-B897-1AEA6F9BA541}">
      <dgm:prSet custT="1"/>
      <dgm:spPr/>
      <dgm:t>
        <a:bodyPr/>
        <a:lstStyle/>
        <a:p>
          <a:r>
            <a:rPr lang="en-US" sz="2300" b="0"/>
            <a:t>Pre-Review with redefined summary</a:t>
          </a:r>
          <a:endParaRPr lang="en-US" sz="2300" b="0" dirty="0"/>
        </a:p>
      </dgm:t>
    </dgm:pt>
    <dgm:pt modelId="{78BF1B9E-D878-41C3-80AF-477E22EF4876}" type="parTrans" cxnId="{17641763-B2CD-4BB2-AF2A-D902AEC70E52}">
      <dgm:prSet/>
      <dgm:spPr/>
      <dgm:t>
        <a:bodyPr/>
        <a:lstStyle/>
        <a:p>
          <a:endParaRPr lang="en-US"/>
        </a:p>
      </dgm:t>
    </dgm:pt>
    <dgm:pt modelId="{4B353364-35A1-4286-91D1-A8F4FE5ABB3C}" type="sibTrans" cxnId="{17641763-B2CD-4BB2-AF2A-D902AEC70E52}">
      <dgm:prSet/>
      <dgm:spPr/>
      <dgm:t>
        <a:bodyPr/>
        <a:lstStyle/>
        <a:p>
          <a:endParaRPr lang="en-US"/>
        </a:p>
      </dgm:t>
    </dgm:pt>
    <dgm:pt modelId="{3830E0C2-14C0-48D1-9D12-8844F3C2006B}">
      <dgm:prSet custT="1"/>
      <dgm:spPr/>
      <dgm:t>
        <a:bodyPr/>
        <a:lstStyle/>
        <a:p>
          <a:r>
            <a:rPr lang="en-US" sz="2250" dirty="0"/>
            <a:t>Evaluation against Regulatory Criteria for Approval</a:t>
          </a:r>
        </a:p>
      </dgm:t>
    </dgm:pt>
    <dgm:pt modelId="{CE34DE28-E3E9-4B9C-9169-215E4E5BB8FA}" type="parTrans" cxnId="{D020CE06-8558-4FDD-85CA-E9E287DDCA8A}">
      <dgm:prSet/>
      <dgm:spPr/>
      <dgm:t>
        <a:bodyPr/>
        <a:lstStyle/>
        <a:p>
          <a:endParaRPr lang="en-US"/>
        </a:p>
      </dgm:t>
    </dgm:pt>
    <dgm:pt modelId="{4D5D4ACC-14B9-4031-9BB0-C54AF6FFBA47}" type="sibTrans" cxnId="{D020CE06-8558-4FDD-85CA-E9E287DDCA8A}">
      <dgm:prSet/>
      <dgm:spPr/>
      <dgm:t>
        <a:bodyPr/>
        <a:lstStyle/>
        <a:p>
          <a:endParaRPr lang="en-US"/>
        </a:p>
      </dgm:t>
    </dgm:pt>
    <dgm:pt modelId="{82BF21FA-2690-564B-B971-18E3D4DBB3C5}">
      <dgm:prSet custT="1"/>
      <dgm:spPr/>
      <dgm:t>
        <a:bodyPr/>
        <a:lstStyle/>
        <a:p>
          <a:r>
            <a:rPr lang="en-US" sz="2400" dirty="0"/>
            <a:t>Committee Determination</a:t>
          </a:r>
        </a:p>
      </dgm:t>
    </dgm:pt>
    <dgm:pt modelId="{C96D79C3-ECF2-6746-AFE4-344F63D461FB}" type="parTrans" cxnId="{548CCA93-56D1-2644-B348-6A9782D02F9D}">
      <dgm:prSet/>
      <dgm:spPr/>
      <dgm:t>
        <a:bodyPr/>
        <a:lstStyle/>
        <a:p>
          <a:endParaRPr lang="en-US"/>
        </a:p>
      </dgm:t>
    </dgm:pt>
    <dgm:pt modelId="{F5E796F0-6E68-8646-9C07-F588F37D67FE}" type="sibTrans" cxnId="{548CCA93-56D1-2644-B348-6A9782D02F9D}">
      <dgm:prSet/>
      <dgm:spPr/>
      <dgm:t>
        <a:bodyPr/>
        <a:lstStyle/>
        <a:p>
          <a:endParaRPr lang="en-US"/>
        </a:p>
      </dgm:t>
    </dgm:pt>
    <dgm:pt modelId="{6C7A94D7-2E32-5C41-9B5D-8E9B373CF068}" type="pres">
      <dgm:prSet presAssocID="{6FE1BE08-539C-4EDD-8ADC-80B8075E140B}" presName="Name0" presStyleCnt="0">
        <dgm:presLayoutVars>
          <dgm:dir/>
          <dgm:animLvl val="lvl"/>
          <dgm:resizeHandles val="exact"/>
        </dgm:presLayoutVars>
      </dgm:prSet>
      <dgm:spPr/>
    </dgm:pt>
    <dgm:pt modelId="{518089A5-827A-9D46-B0F7-C379EC2B4BBE}" type="pres">
      <dgm:prSet presAssocID="{61FE6A43-FAEA-432B-BDCE-B49A8648BE7F}" presName="linNode" presStyleCnt="0"/>
      <dgm:spPr/>
    </dgm:pt>
    <dgm:pt modelId="{AE70FD27-3BC1-9A44-8479-A59C894CA609}" type="pres">
      <dgm:prSet presAssocID="{61FE6A43-FAEA-432B-BDCE-B49A8648BE7F}" presName="parentText" presStyleLbl="node1" presStyleIdx="0" presStyleCnt="4" custScaleX="277778" custLinFactNeighborX="-88713" custLinFactNeighborY="-4978">
        <dgm:presLayoutVars>
          <dgm:chMax val="1"/>
          <dgm:bulletEnabled val="1"/>
        </dgm:presLayoutVars>
      </dgm:prSet>
      <dgm:spPr/>
    </dgm:pt>
    <dgm:pt modelId="{AAF4E424-20AE-CB41-BD30-66E93C92E6B4}" type="pres">
      <dgm:prSet presAssocID="{F127F819-6282-4003-B83C-9FC10ACEC8F4}" presName="sp" presStyleCnt="0"/>
      <dgm:spPr/>
    </dgm:pt>
    <dgm:pt modelId="{A5672557-04C9-BA4A-93BD-932387F5ECC8}" type="pres">
      <dgm:prSet presAssocID="{37391F97-71E6-49B0-B897-1AEA6F9BA541}" presName="linNode" presStyleCnt="0"/>
      <dgm:spPr/>
    </dgm:pt>
    <dgm:pt modelId="{57062367-7E82-5043-9EA2-3BC80BA2B9BD}" type="pres">
      <dgm:prSet presAssocID="{37391F97-71E6-49B0-B897-1AEA6F9BA541}" presName="parentText" presStyleLbl="node1" presStyleIdx="1" presStyleCnt="4" custScaleX="277778" custLinFactNeighborX="-90781" custLinFactNeighborY="115">
        <dgm:presLayoutVars>
          <dgm:chMax val="1"/>
          <dgm:bulletEnabled val="1"/>
        </dgm:presLayoutVars>
      </dgm:prSet>
      <dgm:spPr/>
    </dgm:pt>
    <dgm:pt modelId="{F8020BBC-BA7B-E746-BB78-B19B252AD2B3}" type="pres">
      <dgm:prSet presAssocID="{4B353364-35A1-4286-91D1-A8F4FE5ABB3C}" presName="sp" presStyleCnt="0"/>
      <dgm:spPr/>
    </dgm:pt>
    <dgm:pt modelId="{AFE58B2C-3F0B-3342-B692-6723281B44FE}" type="pres">
      <dgm:prSet presAssocID="{3830E0C2-14C0-48D1-9D12-8844F3C2006B}" presName="linNode" presStyleCnt="0"/>
      <dgm:spPr/>
    </dgm:pt>
    <dgm:pt modelId="{BE687FDF-DD19-3545-8EB9-9F024703743E}" type="pres">
      <dgm:prSet presAssocID="{3830E0C2-14C0-48D1-9D12-8844F3C2006B}" presName="parentText" presStyleLbl="node1" presStyleIdx="2" presStyleCnt="4" custScaleX="277778" custLinFactNeighborX="-4605" custLinFactNeighborY="1746">
        <dgm:presLayoutVars>
          <dgm:chMax val="1"/>
          <dgm:bulletEnabled val="1"/>
        </dgm:presLayoutVars>
      </dgm:prSet>
      <dgm:spPr/>
    </dgm:pt>
    <dgm:pt modelId="{4B740531-9588-FB4C-AB6E-90E0FD85A070}" type="pres">
      <dgm:prSet presAssocID="{4D5D4ACC-14B9-4031-9BB0-C54AF6FFBA47}" presName="sp" presStyleCnt="0"/>
      <dgm:spPr/>
    </dgm:pt>
    <dgm:pt modelId="{3E57E25C-4438-B24F-8138-8554AC7DAE0E}" type="pres">
      <dgm:prSet presAssocID="{82BF21FA-2690-564B-B971-18E3D4DBB3C5}" presName="linNode" presStyleCnt="0"/>
      <dgm:spPr/>
    </dgm:pt>
    <dgm:pt modelId="{F90284C6-C31F-2642-A9A7-4649CDB17325}" type="pres">
      <dgm:prSet presAssocID="{82BF21FA-2690-564B-B971-18E3D4DBB3C5}" presName="parentText" presStyleLbl="node1" presStyleIdx="3" presStyleCnt="4" custScaleX="277778" custLinFactNeighborX="-12239" custLinFactNeighborY="1134">
        <dgm:presLayoutVars>
          <dgm:chMax val="1"/>
          <dgm:bulletEnabled val="1"/>
        </dgm:presLayoutVars>
      </dgm:prSet>
      <dgm:spPr/>
    </dgm:pt>
  </dgm:ptLst>
  <dgm:cxnLst>
    <dgm:cxn modelId="{D020CE06-8558-4FDD-85CA-E9E287DDCA8A}" srcId="{6FE1BE08-539C-4EDD-8ADC-80B8075E140B}" destId="{3830E0C2-14C0-48D1-9D12-8844F3C2006B}" srcOrd="2" destOrd="0" parTransId="{CE34DE28-E3E9-4B9C-9169-215E4E5BB8FA}" sibTransId="{4D5D4ACC-14B9-4031-9BB0-C54AF6FFBA47}"/>
    <dgm:cxn modelId="{6B469D0E-7356-124D-82F4-6850AB2353CD}" type="presOf" srcId="{82BF21FA-2690-564B-B971-18E3D4DBB3C5}" destId="{F90284C6-C31F-2642-A9A7-4649CDB17325}" srcOrd="0" destOrd="0" presId="urn:microsoft.com/office/officeart/2005/8/layout/vList5"/>
    <dgm:cxn modelId="{0F24B03A-8E63-4940-AC07-1CF8486E6162}" srcId="{6FE1BE08-539C-4EDD-8ADC-80B8075E140B}" destId="{61FE6A43-FAEA-432B-BDCE-B49A8648BE7F}" srcOrd="0" destOrd="0" parTransId="{CE952EAE-7AE1-4618-809E-00A0B9DCA324}" sibTransId="{F127F819-6282-4003-B83C-9FC10ACEC8F4}"/>
    <dgm:cxn modelId="{17641763-B2CD-4BB2-AF2A-D902AEC70E52}" srcId="{6FE1BE08-539C-4EDD-8ADC-80B8075E140B}" destId="{37391F97-71E6-49B0-B897-1AEA6F9BA541}" srcOrd="1" destOrd="0" parTransId="{78BF1B9E-D878-41C3-80AF-477E22EF4876}" sibTransId="{4B353364-35A1-4286-91D1-A8F4FE5ABB3C}"/>
    <dgm:cxn modelId="{EF4E2974-3356-C840-B496-AEFA141BBD83}" type="presOf" srcId="{3830E0C2-14C0-48D1-9D12-8844F3C2006B}" destId="{BE687FDF-DD19-3545-8EB9-9F024703743E}" srcOrd="0" destOrd="0" presId="urn:microsoft.com/office/officeart/2005/8/layout/vList5"/>
    <dgm:cxn modelId="{160DD076-CAEC-E642-B14E-985D70FC3ADE}" type="presOf" srcId="{61FE6A43-FAEA-432B-BDCE-B49A8648BE7F}" destId="{AE70FD27-3BC1-9A44-8479-A59C894CA609}" srcOrd="0" destOrd="0" presId="urn:microsoft.com/office/officeart/2005/8/layout/vList5"/>
    <dgm:cxn modelId="{9632EB76-E4BA-B049-A0D2-07FC3C0D7FC3}" type="presOf" srcId="{6FE1BE08-539C-4EDD-8ADC-80B8075E140B}" destId="{6C7A94D7-2E32-5C41-9B5D-8E9B373CF068}" srcOrd="0" destOrd="0" presId="urn:microsoft.com/office/officeart/2005/8/layout/vList5"/>
    <dgm:cxn modelId="{548CCA93-56D1-2644-B348-6A9782D02F9D}" srcId="{6FE1BE08-539C-4EDD-8ADC-80B8075E140B}" destId="{82BF21FA-2690-564B-B971-18E3D4DBB3C5}" srcOrd="3" destOrd="0" parTransId="{C96D79C3-ECF2-6746-AFE4-344F63D461FB}" sibTransId="{F5E796F0-6E68-8646-9C07-F588F37D67FE}"/>
    <dgm:cxn modelId="{0F4A09A1-E023-3640-88EC-8AD2B1DB870B}" type="presOf" srcId="{37391F97-71E6-49B0-B897-1AEA6F9BA541}" destId="{57062367-7E82-5043-9EA2-3BC80BA2B9BD}" srcOrd="0" destOrd="0" presId="urn:microsoft.com/office/officeart/2005/8/layout/vList5"/>
    <dgm:cxn modelId="{EAF205E8-453B-6248-8792-9765BA6ADBCA}" type="presParOf" srcId="{6C7A94D7-2E32-5C41-9B5D-8E9B373CF068}" destId="{518089A5-827A-9D46-B0F7-C379EC2B4BBE}" srcOrd="0" destOrd="0" presId="urn:microsoft.com/office/officeart/2005/8/layout/vList5"/>
    <dgm:cxn modelId="{9BCCA257-6FE9-A54B-9458-813444464F92}" type="presParOf" srcId="{518089A5-827A-9D46-B0F7-C379EC2B4BBE}" destId="{AE70FD27-3BC1-9A44-8479-A59C894CA609}" srcOrd="0" destOrd="0" presId="urn:microsoft.com/office/officeart/2005/8/layout/vList5"/>
    <dgm:cxn modelId="{FAB1E99C-1825-5A44-81BC-89B5B66CCA19}" type="presParOf" srcId="{6C7A94D7-2E32-5C41-9B5D-8E9B373CF068}" destId="{AAF4E424-20AE-CB41-BD30-66E93C92E6B4}" srcOrd="1" destOrd="0" presId="urn:microsoft.com/office/officeart/2005/8/layout/vList5"/>
    <dgm:cxn modelId="{BAE4D5DE-8277-8B45-B7F9-9C7BA68B595C}" type="presParOf" srcId="{6C7A94D7-2E32-5C41-9B5D-8E9B373CF068}" destId="{A5672557-04C9-BA4A-93BD-932387F5ECC8}" srcOrd="2" destOrd="0" presId="urn:microsoft.com/office/officeart/2005/8/layout/vList5"/>
    <dgm:cxn modelId="{6713B66B-6B84-E044-9580-9176D873FEC5}" type="presParOf" srcId="{A5672557-04C9-BA4A-93BD-932387F5ECC8}" destId="{57062367-7E82-5043-9EA2-3BC80BA2B9BD}" srcOrd="0" destOrd="0" presId="urn:microsoft.com/office/officeart/2005/8/layout/vList5"/>
    <dgm:cxn modelId="{483B5623-B5F6-FB4E-896D-0A40C5F9E074}" type="presParOf" srcId="{6C7A94D7-2E32-5C41-9B5D-8E9B373CF068}" destId="{F8020BBC-BA7B-E746-BB78-B19B252AD2B3}" srcOrd="3" destOrd="0" presId="urn:microsoft.com/office/officeart/2005/8/layout/vList5"/>
    <dgm:cxn modelId="{CC900418-253B-B142-8014-C11DC6A89C90}" type="presParOf" srcId="{6C7A94D7-2E32-5C41-9B5D-8E9B373CF068}" destId="{AFE58B2C-3F0B-3342-B692-6723281B44FE}" srcOrd="4" destOrd="0" presId="urn:microsoft.com/office/officeart/2005/8/layout/vList5"/>
    <dgm:cxn modelId="{83B913E8-BF2A-B24A-A33A-A318F61D6E29}" type="presParOf" srcId="{AFE58B2C-3F0B-3342-B692-6723281B44FE}" destId="{BE687FDF-DD19-3545-8EB9-9F024703743E}" srcOrd="0" destOrd="0" presId="urn:microsoft.com/office/officeart/2005/8/layout/vList5"/>
    <dgm:cxn modelId="{7E9376BC-E250-9645-8C1D-C70805C3C39F}" type="presParOf" srcId="{6C7A94D7-2E32-5C41-9B5D-8E9B373CF068}" destId="{4B740531-9588-FB4C-AB6E-90E0FD85A070}" srcOrd="5" destOrd="0" presId="urn:microsoft.com/office/officeart/2005/8/layout/vList5"/>
    <dgm:cxn modelId="{3005A362-C43F-D845-98F8-C06E7324D0B6}" type="presParOf" srcId="{6C7A94D7-2E32-5C41-9B5D-8E9B373CF068}" destId="{3E57E25C-4438-B24F-8138-8554AC7DAE0E}" srcOrd="6" destOrd="0" presId="urn:microsoft.com/office/officeart/2005/8/layout/vList5"/>
    <dgm:cxn modelId="{04AC6A21-03BE-2F4C-9FB9-63E4259E83B9}" type="presParOf" srcId="{3E57E25C-4438-B24F-8138-8554AC7DAE0E}" destId="{F90284C6-C31F-2642-A9A7-4649CDB1732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E1BE08-539C-4EDD-8ADC-80B8075E140B}" type="doc">
      <dgm:prSet loTypeId="urn:microsoft.com/office/officeart/2005/8/layout/vList5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61FE6A43-FAEA-432B-BDCE-B49A8648BE7F}">
      <dgm:prSet custT="1"/>
      <dgm:spPr/>
      <dgm:t>
        <a:bodyPr/>
        <a:lstStyle/>
        <a:p>
          <a:r>
            <a:rPr lang="en-US" sz="2300"/>
            <a:t>IRB Staff: ARROW, Toolkit</a:t>
          </a:r>
          <a:endParaRPr lang="en-US" sz="2300" dirty="0"/>
        </a:p>
      </dgm:t>
    </dgm:pt>
    <dgm:pt modelId="{CE952EAE-7AE1-4618-809E-00A0B9DCA324}" type="parTrans" cxnId="{0F24B03A-8E63-4940-AC07-1CF8486E6162}">
      <dgm:prSet/>
      <dgm:spPr/>
      <dgm:t>
        <a:bodyPr/>
        <a:lstStyle/>
        <a:p>
          <a:endParaRPr lang="en-US"/>
        </a:p>
      </dgm:t>
    </dgm:pt>
    <dgm:pt modelId="{F127F819-6282-4003-B83C-9FC10ACEC8F4}" type="sibTrans" cxnId="{0F24B03A-8E63-4940-AC07-1CF8486E6162}">
      <dgm:prSet/>
      <dgm:spPr/>
      <dgm:t>
        <a:bodyPr/>
        <a:lstStyle/>
        <a:p>
          <a:endParaRPr lang="en-US"/>
        </a:p>
      </dgm:t>
    </dgm:pt>
    <dgm:pt modelId="{37391F97-71E6-49B0-B897-1AEA6F9BA541}">
      <dgm:prSet custT="1"/>
      <dgm:spPr/>
      <dgm:t>
        <a:bodyPr/>
        <a:lstStyle/>
        <a:p>
          <a:r>
            <a:rPr lang="en-US" sz="2250" dirty="0"/>
            <a:t>IRB Staff:  </a:t>
          </a:r>
          <a:r>
            <a:rPr lang="en-US" sz="2250" b="0" dirty="0"/>
            <a:t>Focus on Completeness, Consistency, Clarity</a:t>
          </a:r>
        </a:p>
      </dgm:t>
    </dgm:pt>
    <dgm:pt modelId="{78BF1B9E-D878-41C3-80AF-477E22EF4876}" type="parTrans" cxnId="{17641763-B2CD-4BB2-AF2A-D902AEC70E52}">
      <dgm:prSet/>
      <dgm:spPr/>
      <dgm:t>
        <a:bodyPr/>
        <a:lstStyle/>
        <a:p>
          <a:endParaRPr lang="en-US"/>
        </a:p>
      </dgm:t>
    </dgm:pt>
    <dgm:pt modelId="{4B353364-35A1-4286-91D1-A8F4FE5ABB3C}" type="sibTrans" cxnId="{17641763-B2CD-4BB2-AF2A-D902AEC70E52}">
      <dgm:prSet/>
      <dgm:spPr/>
      <dgm:t>
        <a:bodyPr/>
        <a:lstStyle/>
        <a:p>
          <a:endParaRPr lang="en-US"/>
        </a:p>
      </dgm:t>
    </dgm:pt>
    <dgm:pt modelId="{3830E0C2-14C0-48D1-9D12-8844F3C2006B}">
      <dgm:prSet custT="1"/>
      <dgm:spPr/>
      <dgm:t>
        <a:bodyPr/>
        <a:lstStyle/>
        <a:p>
          <a:r>
            <a:rPr lang="en-US" sz="2300" b="0" dirty="0"/>
            <a:t>IRB Members </a:t>
          </a:r>
          <a:r>
            <a:rPr lang="en-US" sz="2400" b="0" dirty="0"/>
            <a:t>with Staff support</a:t>
          </a:r>
          <a:endParaRPr lang="en-US" sz="2300" b="0" dirty="0"/>
        </a:p>
      </dgm:t>
    </dgm:pt>
    <dgm:pt modelId="{CE34DE28-E3E9-4B9C-9169-215E4E5BB8FA}" type="parTrans" cxnId="{D020CE06-8558-4FDD-85CA-E9E287DDCA8A}">
      <dgm:prSet/>
      <dgm:spPr/>
      <dgm:t>
        <a:bodyPr/>
        <a:lstStyle/>
        <a:p>
          <a:endParaRPr lang="en-US"/>
        </a:p>
      </dgm:t>
    </dgm:pt>
    <dgm:pt modelId="{4D5D4ACC-14B9-4031-9BB0-C54AF6FFBA47}" type="sibTrans" cxnId="{D020CE06-8558-4FDD-85CA-E9E287DDCA8A}">
      <dgm:prSet/>
      <dgm:spPr/>
      <dgm:t>
        <a:bodyPr/>
        <a:lstStyle/>
        <a:p>
          <a:endParaRPr lang="en-US"/>
        </a:p>
      </dgm:t>
    </dgm:pt>
    <dgm:pt modelId="{27357992-BD54-824E-B92C-C8299EDF35F9}">
      <dgm:prSet custT="1"/>
      <dgm:spPr/>
      <dgm:t>
        <a:bodyPr anchor="ctr"/>
        <a:lstStyle/>
        <a:p>
          <a:endParaRPr lang="en-US" sz="2300" dirty="0"/>
        </a:p>
        <a:p>
          <a:r>
            <a:rPr lang="en-US" sz="2300" dirty="0"/>
            <a:t>IRB Committee Review &amp; Vote</a:t>
          </a:r>
        </a:p>
        <a:p>
          <a:endParaRPr lang="en-US" sz="3600" dirty="0"/>
        </a:p>
      </dgm:t>
    </dgm:pt>
    <dgm:pt modelId="{01125BD0-2922-6D45-87A8-C9A7900A1412}" type="parTrans" cxnId="{E932234D-B1D0-0444-B48B-227A294F944B}">
      <dgm:prSet/>
      <dgm:spPr/>
      <dgm:t>
        <a:bodyPr/>
        <a:lstStyle/>
        <a:p>
          <a:endParaRPr lang="en-US"/>
        </a:p>
      </dgm:t>
    </dgm:pt>
    <dgm:pt modelId="{ED1BD014-98A8-C640-95FA-D00274B715FF}" type="sibTrans" cxnId="{E932234D-B1D0-0444-B48B-227A294F944B}">
      <dgm:prSet/>
      <dgm:spPr/>
      <dgm:t>
        <a:bodyPr/>
        <a:lstStyle/>
        <a:p>
          <a:endParaRPr lang="en-US"/>
        </a:p>
      </dgm:t>
    </dgm:pt>
    <dgm:pt modelId="{6C7A94D7-2E32-5C41-9B5D-8E9B373CF068}" type="pres">
      <dgm:prSet presAssocID="{6FE1BE08-539C-4EDD-8ADC-80B8075E140B}" presName="Name0" presStyleCnt="0">
        <dgm:presLayoutVars>
          <dgm:dir/>
          <dgm:animLvl val="lvl"/>
          <dgm:resizeHandles val="exact"/>
        </dgm:presLayoutVars>
      </dgm:prSet>
      <dgm:spPr/>
    </dgm:pt>
    <dgm:pt modelId="{518089A5-827A-9D46-B0F7-C379EC2B4BBE}" type="pres">
      <dgm:prSet presAssocID="{61FE6A43-FAEA-432B-BDCE-B49A8648BE7F}" presName="linNode" presStyleCnt="0"/>
      <dgm:spPr/>
    </dgm:pt>
    <dgm:pt modelId="{AE70FD27-3BC1-9A44-8479-A59C894CA609}" type="pres">
      <dgm:prSet presAssocID="{61FE6A43-FAEA-432B-BDCE-B49A8648BE7F}" presName="parentText" presStyleLbl="node1" presStyleIdx="0" presStyleCnt="4" custScaleX="277778" custScaleY="37956" custLinFactNeighborX="136" custLinFactNeighborY="-13">
        <dgm:presLayoutVars>
          <dgm:chMax val="1"/>
          <dgm:bulletEnabled val="1"/>
        </dgm:presLayoutVars>
      </dgm:prSet>
      <dgm:spPr/>
    </dgm:pt>
    <dgm:pt modelId="{AAF4E424-20AE-CB41-BD30-66E93C92E6B4}" type="pres">
      <dgm:prSet presAssocID="{F127F819-6282-4003-B83C-9FC10ACEC8F4}" presName="sp" presStyleCnt="0"/>
      <dgm:spPr/>
    </dgm:pt>
    <dgm:pt modelId="{A5672557-04C9-BA4A-93BD-932387F5ECC8}" type="pres">
      <dgm:prSet presAssocID="{37391F97-71E6-49B0-B897-1AEA6F9BA541}" presName="linNode" presStyleCnt="0"/>
      <dgm:spPr/>
    </dgm:pt>
    <dgm:pt modelId="{57062367-7E82-5043-9EA2-3BC80BA2B9BD}" type="pres">
      <dgm:prSet presAssocID="{37391F97-71E6-49B0-B897-1AEA6F9BA541}" presName="parentText" presStyleLbl="node1" presStyleIdx="1" presStyleCnt="4" custScaleX="277778" custScaleY="42473" custLinFactNeighborX="136" custLinFactNeighborY="-1660">
        <dgm:presLayoutVars>
          <dgm:chMax val="1"/>
          <dgm:bulletEnabled val="1"/>
        </dgm:presLayoutVars>
      </dgm:prSet>
      <dgm:spPr/>
    </dgm:pt>
    <dgm:pt modelId="{F8020BBC-BA7B-E746-BB78-B19B252AD2B3}" type="pres">
      <dgm:prSet presAssocID="{4B353364-35A1-4286-91D1-A8F4FE5ABB3C}" presName="sp" presStyleCnt="0"/>
      <dgm:spPr/>
    </dgm:pt>
    <dgm:pt modelId="{AFE58B2C-3F0B-3342-B692-6723281B44FE}" type="pres">
      <dgm:prSet presAssocID="{3830E0C2-14C0-48D1-9D12-8844F3C2006B}" presName="linNode" presStyleCnt="0"/>
      <dgm:spPr/>
    </dgm:pt>
    <dgm:pt modelId="{BE687FDF-DD19-3545-8EB9-9F024703743E}" type="pres">
      <dgm:prSet presAssocID="{3830E0C2-14C0-48D1-9D12-8844F3C2006B}" presName="parentText" presStyleLbl="node1" presStyleIdx="2" presStyleCnt="4" custScaleX="277778" custScaleY="36549" custLinFactNeighborX="814" custLinFactNeighborY="-2791">
        <dgm:presLayoutVars>
          <dgm:chMax val="1"/>
          <dgm:bulletEnabled val="1"/>
        </dgm:presLayoutVars>
      </dgm:prSet>
      <dgm:spPr/>
    </dgm:pt>
    <dgm:pt modelId="{5D4C7EE9-3FA1-F544-BF84-27F2727EE26F}" type="pres">
      <dgm:prSet presAssocID="{4D5D4ACC-14B9-4031-9BB0-C54AF6FFBA47}" presName="sp" presStyleCnt="0"/>
      <dgm:spPr/>
    </dgm:pt>
    <dgm:pt modelId="{D6282CF3-1E0B-214C-A31A-1BE4F18DD516}" type="pres">
      <dgm:prSet presAssocID="{27357992-BD54-824E-B92C-C8299EDF35F9}" presName="linNode" presStyleCnt="0"/>
      <dgm:spPr/>
    </dgm:pt>
    <dgm:pt modelId="{21B05C73-D0C7-5442-92D6-410C7E023EF1}" type="pres">
      <dgm:prSet presAssocID="{27357992-BD54-824E-B92C-C8299EDF35F9}" presName="parentText" presStyleLbl="node1" presStyleIdx="3" presStyleCnt="4" custScaleX="277778" custScaleY="36146">
        <dgm:presLayoutVars>
          <dgm:chMax val="1"/>
          <dgm:bulletEnabled val="1"/>
        </dgm:presLayoutVars>
      </dgm:prSet>
      <dgm:spPr/>
    </dgm:pt>
  </dgm:ptLst>
  <dgm:cxnLst>
    <dgm:cxn modelId="{D020CE06-8558-4FDD-85CA-E9E287DDCA8A}" srcId="{6FE1BE08-539C-4EDD-8ADC-80B8075E140B}" destId="{3830E0C2-14C0-48D1-9D12-8844F3C2006B}" srcOrd="2" destOrd="0" parTransId="{CE34DE28-E3E9-4B9C-9169-215E4E5BB8FA}" sibTransId="{4D5D4ACC-14B9-4031-9BB0-C54AF6FFBA47}"/>
    <dgm:cxn modelId="{392BDB19-6560-5245-800E-508FD3810AB3}" type="presOf" srcId="{27357992-BD54-824E-B92C-C8299EDF35F9}" destId="{21B05C73-D0C7-5442-92D6-410C7E023EF1}" srcOrd="0" destOrd="0" presId="urn:microsoft.com/office/officeart/2005/8/layout/vList5"/>
    <dgm:cxn modelId="{0F24B03A-8E63-4940-AC07-1CF8486E6162}" srcId="{6FE1BE08-539C-4EDD-8ADC-80B8075E140B}" destId="{61FE6A43-FAEA-432B-BDCE-B49A8648BE7F}" srcOrd="0" destOrd="0" parTransId="{CE952EAE-7AE1-4618-809E-00A0B9DCA324}" sibTransId="{F127F819-6282-4003-B83C-9FC10ACEC8F4}"/>
    <dgm:cxn modelId="{17641763-B2CD-4BB2-AF2A-D902AEC70E52}" srcId="{6FE1BE08-539C-4EDD-8ADC-80B8075E140B}" destId="{37391F97-71E6-49B0-B897-1AEA6F9BA541}" srcOrd="1" destOrd="0" parTransId="{78BF1B9E-D878-41C3-80AF-477E22EF4876}" sibTransId="{4B353364-35A1-4286-91D1-A8F4FE5ABB3C}"/>
    <dgm:cxn modelId="{E932234D-B1D0-0444-B48B-227A294F944B}" srcId="{6FE1BE08-539C-4EDD-8ADC-80B8075E140B}" destId="{27357992-BD54-824E-B92C-C8299EDF35F9}" srcOrd="3" destOrd="0" parTransId="{01125BD0-2922-6D45-87A8-C9A7900A1412}" sibTransId="{ED1BD014-98A8-C640-95FA-D00274B715FF}"/>
    <dgm:cxn modelId="{EF4E2974-3356-C840-B496-AEFA141BBD83}" type="presOf" srcId="{3830E0C2-14C0-48D1-9D12-8844F3C2006B}" destId="{BE687FDF-DD19-3545-8EB9-9F024703743E}" srcOrd="0" destOrd="0" presId="urn:microsoft.com/office/officeart/2005/8/layout/vList5"/>
    <dgm:cxn modelId="{160DD076-CAEC-E642-B14E-985D70FC3ADE}" type="presOf" srcId="{61FE6A43-FAEA-432B-BDCE-B49A8648BE7F}" destId="{AE70FD27-3BC1-9A44-8479-A59C894CA609}" srcOrd="0" destOrd="0" presId="urn:microsoft.com/office/officeart/2005/8/layout/vList5"/>
    <dgm:cxn modelId="{9632EB76-E4BA-B049-A0D2-07FC3C0D7FC3}" type="presOf" srcId="{6FE1BE08-539C-4EDD-8ADC-80B8075E140B}" destId="{6C7A94D7-2E32-5C41-9B5D-8E9B373CF068}" srcOrd="0" destOrd="0" presId="urn:microsoft.com/office/officeart/2005/8/layout/vList5"/>
    <dgm:cxn modelId="{0F4A09A1-E023-3640-88EC-8AD2B1DB870B}" type="presOf" srcId="{37391F97-71E6-49B0-B897-1AEA6F9BA541}" destId="{57062367-7E82-5043-9EA2-3BC80BA2B9BD}" srcOrd="0" destOrd="0" presId="urn:microsoft.com/office/officeart/2005/8/layout/vList5"/>
    <dgm:cxn modelId="{EAF205E8-453B-6248-8792-9765BA6ADBCA}" type="presParOf" srcId="{6C7A94D7-2E32-5C41-9B5D-8E9B373CF068}" destId="{518089A5-827A-9D46-B0F7-C379EC2B4BBE}" srcOrd="0" destOrd="0" presId="urn:microsoft.com/office/officeart/2005/8/layout/vList5"/>
    <dgm:cxn modelId="{9BCCA257-6FE9-A54B-9458-813444464F92}" type="presParOf" srcId="{518089A5-827A-9D46-B0F7-C379EC2B4BBE}" destId="{AE70FD27-3BC1-9A44-8479-A59C894CA609}" srcOrd="0" destOrd="0" presId="urn:microsoft.com/office/officeart/2005/8/layout/vList5"/>
    <dgm:cxn modelId="{FAB1E99C-1825-5A44-81BC-89B5B66CCA19}" type="presParOf" srcId="{6C7A94D7-2E32-5C41-9B5D-8E9B373CF068}" destId="{AAF4E424-20AE-CB41-BD30-66E93C92E6B4}" srcOrd="1" destOrd="0" presId="urn:microsoft.com/office/officeart/2005/8/layout/vList5"/>
    <dgm:cxn modelId="{BAE4D5DE-8277-8B45-B7F9-9C7BA68B595C}" type="presParOf" srcId="{6C7A94D7-2E32-5C41-9B5D-8E9B373CF068}" destId="{A5672557-04C9-BA4A-93BD-932387F5ECC8}" srcOrd="2" destOrd="0" presId="urn:microsoft.com/office/officeart/2005/8/layout/vList5"/>
    <dgm:cxn modelId="{6713B66B-6B84-E044-9580-9176D873FEC5}" type="presParOf" srcId="{A5672557-04C9-BA4A-93BD-932387F5ECC8}" destId="{57062367-7E82-5043-9EA2-3BC80BA2B9BD}" srcOrd="0" destOrd="0" presId="urn:microsoft.com/office/officeart/2005/8/layout/vList5"/>
    <dgm:cxn modelId="{483B5623-B5F6-FB4E-896D-0A40C5F9E074}" type="presParOf" srcId="{6C7A94D7-2E32-5C41-9B5D-8E9B373CF068}" destId="{F8020BBC-BA7B-E746-BB78-B19B252AD2B3}" srcOrd="3" destOrd="0" presId="urn:microsoft.com/office/officeart/2005/8/layout/vList5"/>
    <dgm:cxn modelId="{CC900418-253B-B142-8014-C11DC6A89C90}" type="presParOf" srcId="{6C7A94D7-2E32-5C41-9B5D-8E9B373CF068}" destId="{AFE58B2C-3F0B-3342-B692-6723281B44FE}" srcOrd="4" destOrd="0" presId="urn:microsoft.com/office/officeart/2005/8/layout/vList5"/>
    <dgm:cxn modelId="{83B913E8-BF2A-B24A-A33A-A318F61D6E29}" type="presParOf" srcId="{AFE58B2C-3F0B-3342-B692-6723281B44FE}" destId="{BE687FDF-DD19-3545-8EB9-9F024703743E}" srcOrd="0" destOrd="0" presId="urn:microsoft.com/office/officeart/2005/8/layout/vList5"/>
    <dgm:cxn modelId="{557911BD-437F-3A40-9058-D1D0BC2F1552}" type="presParOf" srcId="{6C7A94D7-2E32-5C41-9B5D-8E9B373CF068}" destId="{5D4C7EE9-3FA1-F544-BF84-27F2727EE26F}" srcOrd="5" destOrd="0" presId="urn:microsoft.com/office/officeart/2005/8/layout/vList5"/>
    <dgm:cxn modelId="{BA331A8C-E202-D142-8B4E-1D525290CA1D}" type="presParOf" srcId="{6C7A94D7-2E32-5C41-9B5D-8E9B373CF068}" destId="{D6282CF3-1E0B-214C-A31A-1BE4F18DD516}" srcOrd="6" destOrd="0" presId="urn:microsoft.com/office/officeart/2005/8/layout/vList5"/>
    <dgm:cxn modelId="{19CF199E-6237-ED45-A8C6-DFF7B9CE943A}" type="presParOf" srcId="{D6282CF3-1E0B-214C-A31A-1BE4F18DD516}" destId="{21B05C73-D0C7-5442-92D6-410C7E023EF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583593-9FAD-45D4-9392-44B9624A0912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9EB5B71C-21CE-4C61-AC45-78E19473457B}">
      <dgm:prSet/>
      <dgm:spPr/>
      <dgm:t>
        <a:bodyPr/>
        <a:lstStyle/>
        <a:p>
          <a:r>
            <a:rPr lang="en-US"/>
            <a:t>Implement HRPP Toolkit </a:t>
          </a:r>
        </a:p>
      </dgm:t>
    </dgm:pt>
    <dgm:pt modelId="{44D59F8A-6B08-4C1E-84F1-C0BDFBB17A5C}" type="parTrans" cxnId="{719F7E23-9187-42D3-A2A3-C0AAE566070C}">
      <dgm:prSet/>
      <dgm:spPr/>
      <dgm:t>
        <a:bodyPr/>
        <a:lstStyle/>
        <a:p>
          <a:endParaRPr lang="en-US"/>
        </a:p>
      </dgm:t>
    </dgm:pt>
    <dgm:pt modelId="{339824B0-BAFC-47F9-A570-7E958755243B}" type="sibTrans" cxnId="{719F7E23-9187-42D3-A2A3-C0AAE566070C}">
      <dgm:prSet/>
      <dgm:spPr/>
      <dgm:t>
        <a:bodyPr/>
        <a:lstStyle/>
        <a:p>
          <a:endParaRPr lang="en-US"/>
        </a:p>
      </dgm:t>
    </dgm:pt>
    <dgm:pt modelId="{F38D3281-8C53-4C77-A47A-337815584059}">
      <dgm:prSet/>
      <dgm:spPr/>
      <dgm:t>
        <a:bodyPr/>
        <a:lstStyle/>
        <a:p>
          <a:r>
            <a:rPr lang="en-US"/>
            <a:t>Transition to “Protocol Based Applications” for certain biomedical studies </a:t>
          </a:r>
        </a:p>
      </dgm:t>
    </dgm:pt>
    <dgm:pt modelId="{2FD39770-983D-435E-BBBE-DC58B9725188}" type="parTrans" cxnId="{E2041A26-0B8D-4995-B4DE-84F9B4561B91}">
      <dgm:prSet/>
      <dgm:spPr/>
      <dgm:t>
        <a:bodyPr/>
        <a:lstStyle/>
        <a:p>
          <a:endParaRPr lang="en-US"/>
        </a:p>
      </dgm:t>
    </dgm:pt>
    <dgm:pt modelId="{9C535BC9-7478-45BA-B9A7-A69DFB78C77A}" type="sibTrans" cxnId="{E2041A26-0B8D-4995-B4DE-84F9B4561B91}">
      <dgm:prSet/>
      <dgm:spPr/>
      <dgm:t>
        <a:bodyPr/>
        <a:lstStyle/>
        <a:p>
          <a:endParaRPr lang="en-US"/>
        </a:p>
      </dgm:t>
    </dgm:pt>
    <dgm:pt modelId="{3E84EE94-879F-4924-B76A-7C4F59F4FC9A}">
      <dgm:prSet/>
      <dgm:spPr/>
      <dgm:t>
        <a:bodyPr/>
        <a:lstStyle/>
        <a:p>
          <a:r>
            <a:rPr lang="en-US" dirty="0"/>
            <a:t>Transition from “approval ready” to “review ready” approach</a:t>
          </a:r>
        </a:p>
      </dgm:t>
    </dgm:pt>
    <dgm:pt modelId="{4BB321B6-2603-43B4-AA50-01F96DD611B4}" type="parTrans" cxnId="{F50ADEFE-98ED-4AC1-A75E-1BBA222CE665}">
      <dgm:prSet/>
      <dgm:spPr/>
      <dgm:t>
        <a:bodyPr/>
        <a:lstStyle/>
        <a:p>
          <a:endParaRPr lang="en-US"/>
        </a:p>
      </dgm:t>
    </dgm:pt>
    <dgm:pt modelId="{C4E0CB40-6E47-442D-8BCB-E5DB7D29290C}" type="sibTrans" cxnId="{F50ADEFE-98ED-4AC1-A75E-1BBA222CE665}">
      <dgm:prSet/>
      <dgm:spPr/>
      <dgm:t>
        <a:bodyPr/>
        <a:lstStyle/>
        <a:p>
          <a:endParaRPr lang="en-US"/>
        </a:p>
      </dgm:t>
    </dgm:pt>
    <dgm:pt modelId="{1D917BD7-ACD4-42B9-9B87-D8672F895233}">
      <dgm:prSet/>
      <dgm:spPr/>
      <dgm:t>
        <a:bodyPr/>
        <a:lstStyle/>
        <a:p>
          <a:r>
            <a:rPr lang="en-US"/>
            <a:t>Use of worksheets/checklists to supplement IRB member review of review-ready documents </a:t>
          </a:r>
        </a:p>
      </dgm:t>
    </dgm:pt>
    <dgm:pt modelId="{890AA899-239E-4884-A18D-1E16220AE97B}" type="parTrans" cxnId="{3BE21744-002F-42A5-9C5E-038504DC7934}">
      <dgm:prSet/>
      <dgm:spPr/>
      <dgm:t>
        <a:bodyPr/>
        <a:lstStyle/>
        <a:p>
          <a:endParaRPr lang="en-US"/>
        </a:p>
      </dgm:t>
    </dgm:pt>
    <dgm:pt modelId="{68288FE3-09AA-4272-BC1B-5AB8479065BD}" type="sibTrans" cxnId="{3BE21744-002F-42A5-9C5E-038504DC7934}">
      <dgm:prSet/>
      <dgm:spPr/>
      <dgm:t>
        <a:bodyPr/>
        <a:lstStyle/>
        <a:p>
          <a:endParaRPr lang="en-US"/>
        </a:p>
      </dgm:t>
    </dgm:pt>
    <dgm:pt modelId="{EBF88A20-0A6E-4284-84DF-EFEC417AB2E6}">
      <dgm:prSet/>
      <dgm:spPr/>
      <dgm:t>
        <a:bodyPr/>
        <a:lstStyle/>
        <a:p>
          <a:r>
            <a:rPr lang="en-US"/>
            <a:t>Staff assigned to support a study for the life of the study</a:t>
          </a:r>
        </a:p>
      </dgm:t>
    </dgm:pt>
    <dgm:pt modelId="{BE9989B7-E3A3-462C-8371-3D1F28D08C5E}" type="parTrans" cxnId="{9252AEFD-E494-4D89-9FCA-6FAAEBACB35C}">
      <dgm:prSet/>
      <dgm:spPr/>
      <dgm:t>
        <a:bodyPr/>
        <a:lstStyle/>
        <a:p>
          <a:endParaRPr lang="en-US"/>
        </a:p>
      </dgm:t>
    </dgm:pt>
    <dgm:pt modelId="{D58477FA-751E-499E-8B23-8E3F8F09C3D8}" type="sibTrans" cxnId="{9252AEFD-E494-4D89-9FCA-6FAAEBACB35C}">
      <dgm:prSet/>
      <dgm:spPr/>
      <dgm:t>
        <a:bodyPr/>
        <a:lstStyle/>
        <a:p>
          <a:endParaRPr lang="en-US"/>
        </a:p>
      </dgm:t>
    </dgm:pt>
    <dgm:pt modelId="{9B5E6E48-7ED3-4788-9DF4-9217BD0F6070}">
      <dgm:prSet/>
      <dgm:spPr/>
      <dgm:t>
        <a:bodyPr/>
        <a:lstStyle/>
        <a:p>
          <a:r>
            <a:rPr lang="en-US"/>
            <a:t>Committee scheduling and configuration changes</a:t>
          </a:r>
        </a:p>
      </dgm:t>
    </dgm:pt>
    <dgm:pt modelId="{1AA1AB9F-910C-4534-8D3A-6F77FD3BC24D}" type="parTrans" cxnId="{D36EC349-EA4F-4DCC-A0C8-CF2DC3912A65}">
      <dgm:prSet/>
      <dgm:spPr/>
      <dgm:t>
        <a:bodyPr/>
        <a:lstStyle/>
        <a:p>
          <a:endParaRPr lang="en-US"/>
        </a:p>
      </dgm:t>
    </dgm:pt>
    <dgm:pt modelId="{A589DBFB-5B9E-4CC9-9D1C-F94881FAF4FC}" type="sibTrans" cxnId="{D36EC349-EA4F-4DCC-A0C8-CF2DC3912A65}">
      <dgm:prSet/>
      <dgm:spPr/>
      <dgm:t>
        <a:bodyPr/>
        <a:lstStyle/>
        <a:p>
          <a:endParaRPr lang="en-US"/>
        </a:p>
      </dgm:t>
    </dgm:pt>
    <dgm:pt modelId="{9574B8E3-25D7-C849-9BA1-60D291F28A26}" type="pres">
      <dgm:prSet presAssocID="{58583593-9FAD-45D4-9392-44B9624A0912}" presName="vert0" presStyleCnt="0">
        <dgm:presLayoutVars>
          <dgm:dir/>
          <dgm:animOne val="branch"/>
          <dgm:animLvl val="lvl"/>
        </dgm:presLayoutVars>
      </dgm:prSet>
      <dgm:spPr/>
    </dgm:pt>
    <dgm:pt modelId="{14E8027E-7D53-174C-B13C-8B6FEB33E3C3}" type="pres">
      <dgm:prSet presAssocID="{9EB5B71C-21CE-4C61-AC45-78E19473457B}" presName="thickLine" presStyleLbl="alignNode1" presStyleIdx="0" presStyleCnt="6"/>
      <dgm:spPr/>
    </dgm:pt>
    <dgm:pt modelId="{6D04C4A7-855C-7842-BBF4-2A66C5A477AF}" type="pres">
      <dgm:prSet presAssocID="{9EB5B71C-21CE-4C61-AC45-78E19473457B}" presName="horz1" presStyleCnt="0"/>
      <dgm:spPr/>
    </dgm:pt>
    <dgm:pt modelId="{DFDB726A-85F7-1F4A-BCFB-4599F6DBE5EA}" type="pres">
      <dgm:prSet presAssocID="{9EB5B71C-21CE-4C61-AC45-78E19473457B}" presName="tx1" presStyleLbl="revTx" presStyleIdx="0" presStyleCnt="6"/>
      <dgm:spPr/>
    </dgm:pt>
    <dgm:pt modelId="{F60D8B17-7B40-8E48-9A89-7FCF108209A4}" type="pres">
      <dgm:prSet presAssocID="{9EB5B71C-21CE-4C61-AC45-78E19473457B}" presName="vert1" presStyleCnt="0"/>
      <dgm:spPr/>
    </dgm:pt>
    <dgm:pt modelId="{3DA3E832-F50A-C34F-B67F-A586FDB13EEA}" type="pres">
      <dgm:prSet presAssocID="{F38D3281-8C53-4C77-A47A-337815584059}" presName="thickLine" presStyleLbl="alignNode1" presStyleIdx="1" presStyleCnt="6"/>
      <dgm:spPr/>
    </dgm:pt>
    <dgm:pt modelId="{A6B027FD-B587-5C4D-8604-BB6E229841EA}" type="pres">
      <dgm:prSet presAssocID="{F38D3281-8C53-4C77-A47A-337815584059}" presName="horz1" presStyleCnt="0"/>
      <dgm:spPr/>
    </dgm:pt>
    <dgm:pt modelId="{55902F91-2FC7-064D-B5E0-916D745B6CBF}" type="pres">
      <dgm:prSet presAssocID="{F38D3281-8C53-4C77-A47A-337815584059}" presName="tx1" presStyleLbl="revTx" presStyleIdx="1" presStyleCnt="6"/>
      <dgm:spPr/>
    </dgm:pt>
    <dgm:pt modelId="{6025ECEC-3442-CA45-B5D1-5B0585EBDBA5}" type="pres">
      <dgm:prSet presAssocID="{F38D3281-8C53-4C77-A47A-337815584059}" presName="vert1" presStyleCnt="0"/>
      <dgm:spPr/>
    </dgm:pt>
    <dgm:pt modelId="{DEA2D62C-FFAB-8740-99EE-21E3B663A93E}" type="pres">
      <dgm:prSet presAssocID="{3E84EE94-879F-4924-B76A-7C4F59F4FC9A}" presName="thickLine" presStyleLbl="alignNode1" presStyleIdx="2" presStyleCnt="6"/>
      <dgm:spPr/>
    </dgm:pt>
    <dgm:pt modelId="{88D7A522-2B03-CE42-9623-639D1A94CAFE}" type="pres">
      <dgm:prSet presAssocID="{3E84EE94-879F-4924-B76A-7C4F59F4FC9A}" presName="horz1" presStyleCnt="0"/>
      <dgm:spPr/>
    </dgm:pt>
    <dgm:pt modelId="{8BB30372-5548-8841-A3ED-AD6C931E2774}" type="pres">
      <dgm:prSet presAssocID="{3E84EE94-879F-4924-B76A-7C4F59F4FC9A}" presName="tx1" presStyleLbl="revTx" presStyleIdx="2" presStyleCnt="6"/>
      <dgm:spPr/>
    </dgm:pt>
    <dgm:pt modelId="{EF9F6FCC-BA71-3945-92A3-149D767EEA82}" type="pres">
      <dgm:prSet presAssocID="{3E84EE94-879F-4924-B76A-7C4F59F4FC9A}" presName="vert1" presStyleCnt="0"/>
      <dgm:spPr/>
    </dgm:pt>
    <dgm:pt modelId="{A3EFB878-904D-8B46-8E8F-B3F6164BA064}" type="pres">
      <dgm:prSet presAssocID="{1D917BD7-ACD4-42B9-9B87-D8672F895233}" presName="thickLine" presStyleLbl="alignNode1" presStyleIdx="3" presStyleCnt="6"/>
      <dgm:spPr/>
    </dgm:pt>
    <dgm:pt modelId="{B35C96F6-C03C-DC41-AEF0-AF2D8438785C}" type="pres">
      <dgm:prSet presAssocID="{1D917BD7-ACD4-42B9-9B87-D8672F895233}" presName="horz1" presStyleCnt="0"/>
      <dgm:spPr/>
    </dgm:pt>
    <dgm:pt modelId="{FFE08209-9434-A34F-A42A-FF461B2F2D76}" type="pres">
      <dgm:prSet presAssocID="{1D917BD7-ACD4-42B9-9B87-D8672F895233}" presName="tx1" presStyleLbl="revTx" presStyleIdx="3" presStyleCnt="6"/>
      <dgm:spPr/>
    </dgm:pt>
    <dgm:pt modelId="{82B94B8D-CD9C-DF45-AB0C-6318B45E685D}" type="pres">
      <dgm:prSet presAssocID="{1D917BD7-ACD4-42B9-9B87-D8672F895233}" presName="vert1" presStyleCnt="0"/>
      <dgm:spPr/>
    </dgm:pt>
    <dgm:pt modelId="{CC76DC31-CB25-BA4E-A3E4-22048F6AF40B}" type="pres">
      <dgm:prSet presAssocID="{EBF88A20-0A6E-4284-84DF-EFEC417AB2E6}" presName="thickLine" presStyleLbl="alignNode1" presStyleIdx="4" presStyleCnt="6"/>
      <dgm:spPr/>
    </dgm:pt>
    <dgm:pt modelId="{3C71B4F7-D5D8-A542-BE5F-D47CCF275F51}" type="pres">
      <dgm:prSet presAssocID="{EBF88A20-0A6E-4284-84DF-EFEC417AB2E6}" presName="horz1" presStyleCnt="0"/>
      <dgm:spPr/>
    </dgm:pt>
    <dgm:pt modelId="{5AC5BF4F-18BE-C641-A596-9A9771C87694}" type="pres">
      <dgm:prSet presAssocID="{EBF88A20-0A6E-4284-84DF-EFEC417AB2E6}" presName="tx1" presStyleLbl="revTx" presStyleIdx="4" presStyleCnt="6"/>
      <dgm:spPr/>
    </dgm:pt>
    <dgm:pt modelId="{AF5A618D-384B-1C4B-A64D-6C6BB69D4CF2}" type="pres">
      <dgm:prSet presAssocID="{EBF88A20-0A6E-4284-84DF-EFEC417AB2E6}" presName="vert1" presStyleCnt="0"/>
      <dgm:spPr/>
    </dgm:pt>
    <dgm:pt modelId="{431E219D-4C86-3A45-AD3C-18E9F8C86C54}" type="pres">
      <dgm:prSet presAssocID="{9B5E6E48-7ED3-4788-9DF4-9217BD0F6070}" presName="thickLine" presStyleLbl="alignNode1" presStyleIdx="5" presStyleCnt="6"/>
      <dgm:spPr/>
    </dgm:pt>
    <dgm:pt modelId="{2336F4BD-7F5D-5E43-A57F-EB979CC463C5}" type="pres">
      <dgm:prSet presAssocID="{9B5E6E48-7ED3-4788-9DF4-9217BD0F6070}" presName="horz1" presStyleCnt="0"/>
      <dgm:spPr/>
    </dgm:pt>
    <dgm:pt modelId="{AEF889BC-8F88-6340-8A06-2F1A060ED0CB}" type="pres">
      <dgm:prSet presAssocID="{9B5E6E48-7ED3-4788-9DF4-9217BD0F6070}" presName="tx1" presStyleLbl="revTx" presStyleIdx="5" presStyleCnt="6"/>
      <dgm:spPr/>
    </dgm:pt>
    <dgm:pt modelId="{C2E92E4F-01AE-A34E-80EE-64C4D314AC66}" type="pres">
      <dgm:prSet presAssocID="{9B5E6E48-7ED3-4788-9DF4-9217BD0F6070}" presName="vert1" presStyleCnt="0"/>
      <dgm:spPr/>
    </dgm:pt>
  </dgm:ptLst>
  <dgm:cxnLst>
    <dgm:cxn modelId="{719F7E23-9187-42D3-A2A3-C0AAE566070C}" srcId="{58583593-9FAD-45D4-9392-44B9624A0912}" destId="{9EB5B71C-21CE-4C61-AC45-78E19473457B}" srcOrd="0" destOrd="0" parTransId="{44D59F8A-6B08-4C1E-84F1-C0BDFBB17A5C}" sibTransId="{339824B0-BAFC-47F9-A570-7E958755243B}"/>
    <dgm:cxn modelId="{E2041A26-0B8D-4995-B4DE-84F9B4561B91}" srcId="{58583593-9FAD-45D4-9392-44B9624A0912}" destId="{F38D3281-8C53-4C77-A47A-337815584059}" srcOrd="1" destOrd="0" parTransId="{2FD39770-983D-435E-BBBE-DC58B9725188}" sibTransId="{9C535BC9-7478-45BA-B9A7-A69DFB78C77A}"/>
    <dgm:cxn modelId="{3BE21744-002F-42A5-9C5E-038504DC7934}" srcId="{58583593-9FAD-45D4-9392-44B9624A0912}" destId="{1D917BD7-ACD4-42B9-9B87-D8672F895233}" srcOrd="3" destOrd="0" parTransId="{890AA899-239E-4884-A18D-1E16220AE97B}" sibTransId="{68288FE3-09AA-4272-BC1B-5AB8479065BD}"/>
    <dgm:cxn modelId="{D36EC349-EA4F-4DCC-A0C8-CF2DC3912A65}" srcId="{58583593-9FAD-45D4-9392-44B9624A0912}" destId="{9B5E6E48-7ED3-4788-9DF4-9217BD0F6070}" srcOrd="5" destOrd="0" parTransId="{1AA1AB9F-910C-4534-8D3A-6F77FD3BC24D}" sibTransId="{A589DBFB-5B9E-4CC9-9D1C-F94881FAF4FC}"/>
    <dgm:cxn modelId="{2B97E274-20F2-7E40-A1A9-F8DEB0011B2C}" type="presOf" srcId="{EBF88A20-0A6E-4284-84DF-EFEC417AB2E6}" destId="{5AC5BF4F-18BE-C641-A596-9A9771C87694}" srcOrd="0" destOrd="0" presId="urn:microsoft.com/office/officeart/2008/layout/LinedList"/>
    <dgm:cxn modelId="{7B2B5AB0-EA69-2644-A8C4-3A8704B8328A}" type="presOf" srcId="{9B5E6E48-7ED3-4788-9DF4-9217BD0F6070}" destId="{AEF889BC-8F88-6340-8A06-2F1A060ED0CB}" srcOrd="0" destOrd="0" presId="urn:microsoft.com/office/officeart/2008/layout/LinedList"/>
    <dgm:cxn modelId="{6AD9B2C3-0CF6-E942-AAE2-11977DED68A4}" type="presOf" srcId="{9EB5B71C-21CE-4C61-AC45-78E19473457B}" destId="{DFDB726A-85F7-1F4A-BCFB-4599F6DBE5EA}" srcOrd="0" destOrd="0" presId="urn:microsoft.com/office/officeart/2008/layout/LinedList"/>
    <dgm:cxn modelId="{F86EF5C6-ACAB-0344-88A2-7DE10B6706A9}" type="presOf" srcId="{3E84EE94-879F-4924-B76A-7C4F59F4FC9A}" destId="{8BB30372-5548-8841-A3ED-AD6C931E2774}" srcOrd="0" destOrd="0" presId="urn:microsoft.com/office/officeart/2008/layout/LinedList"/>
    <dgm:cxn modelId="{0B32E9C9-A48B-C748-8B09-A7B0199BBF80}" type="presOf" srcId="{F38D3281-8C53-4C77-A47A-337815584059}" destId="{55902F91-2FC7-064D-B5E0-916D745B6CBF}" srcOrd="0" destOrd="0" presId="urn:microsoft.com/office/officeart/2008/layout/LinedList"/>
    <dgm:cxn modelId="{FBA510E1-4D68-7244-8630-BBA380D6C5E0}" type="presOf" srcId="{58583593-9FAD-45D4-9392-44B9624A0912}" destId="{9574B8E3-25D7-C849-9BA1-60D291F28A26}" srcOrd="0" destOrd="0" presId="urn:microsoft.com/office/officeart/2008/layout/LinedList"/>
    <dgm:cxn modelId="{21EE39FB-9747-4F45-8634-7804AFE68890}" type="presOf" srcId="{1D917BD7-ACD4-42B9-9B87-D8672F895233}" destId="{FFE08209-9434-A34F-A42A-FF461B2F2D76}" srcOrd="0" destOrd="0" presId="urn:microsoft.com/office/officeart/2008/layout/LinedList"/>
    <dgm:cxn modelId="{9252AEFD-E494-4D89-9FCA-6FAAEBACB35C}" srcId="{58583593-9FAD-45D4-9392-44B9624A0912}" destId="{EBF88A20-0A6E-4284-84DF-EFEC417AB2E6}" srcOrd="4" destOrd="0" parTransId="{BE9989B7-E3A3-462C-8371-3D1F28D08C5E}" sibTransId="{D58477FA-751E-499E-8B23-8E3F8F09C3D8}"/>
    <dgm:cxn modelId="{F50ADEFE-98ED-4AC1-A75E-1BBA222CE665}" srcId="{58583593-9FAD-45D4-9392-44B9624A0912}" destId="{3E84EE94-879F-4924-B76A-7C4F59F4FC9A}" srcOrd="2" destOrd="0" parTransId="{4BB321B6-2603-43B4-AA50-01F96DD611B4}" sibTransId="{C4E0CB40-6E47-442D-8BCB-E5DB7D29290C}"/>
    <dgm:cxn modelId="{CD53DB81-192E-0B45-A19A-B4D1F8A091C3}" type="presParOf" srcId="{9574B8E3-25D7-C849-9BA1-60D291F28A26}" destId="{14E8027E-7D53-174C-B13C-8B6FEB33E3C3}" srcOrd="0" destOrd="0" presId="urn:microsoft.com/office/officeart/2008/layout/LinedList"/>
    <dgm:cxn modelId="{E1191393-C017-2B47-9A5B-3C72CF2993D9}" type="presParOf" srcId="{9574B8E3-25D7-C849-9BA1-60D291F28A26}" destId="{6D04C4A7-855C-7842-BBF4-2A66C5A477AF}" srcOrd="1" destOrd="0" presId="urn:microsoft.com/office/officeart/2008/layout/LinedList"/>
    <dgm:cxn modelId="{799445F7-EEB1-2C44-9DA9-7D1DDF4BD5F1}" type="presParOf" srcId="{6D04C4A7-855C-7842-BBF4-2A66C5A477AF}" destId="{DFDB726A-85F7-1F4A-BCFB-4599F6DBE5EA}" srcOrd="0" destOrd="0" presId="urn:microsoft.com/office/officeart/2008/layout/LinedList"/>
    <dgm:cxn modelId="{F0068DEA-7A29-8544-B40C-6C7AD5855974}" type="presParOf" srcId="{6D04C4A7-855C-7842-BBF4-2A66C5A477AF}" destId="{F60D8B17-7B40-8E48-9A89-7FCF108209A4}" srcOrd="1" destOrd="0" presId="urn:microsoft.com/office/officeart/2008/layout/LinedList"/>
    <dgm:cxn modelId="{9B08E413-CC6E-7E4B-BFF2-8E1900955045}" type="presParOf" srcId="{9574B8E3-25D7-C849-9BA1-60D291F28A26}" destId="{3DA3E832-F50A-C34F-B67F-A586FDB13EEA}" srcOrd="2" destOrd="0" presId="urn:microsoft.com/office/officeart/2008/layout/LinedList"/>
    <dgm:cxn modelId="{589CB749-B8B1-0242-A7E2-43C27C56E8CA}" type="presParOf" srcId="{9574B8E3-25D7-C849-9BA1-60D291F28A26}" destId="{A6B027FD-B587-5C4D-8604-BB6E229841EA}" srcOrd="3" destOrd="0" presId="urn:microsoft.com/office/officeart/2008/layout/LinedList"/>
    <dgm:cxn modelId="{16F59282-2D74-424B-9459-56F8ED099E34}" type="presParOf" srcId="{A6B027FD-B587-5C4D-8604-BB6E229841EA}" destId="{55902F91-2FC7-064D-B5E0-916D745B6CBF}" srcOrd="0" destOrd="0" presId="urn:microsoft.com/office/officeart/2008/layout/LinedList"/>
    <dgm:cxn modelId="{B952850A-8DA0-9843-9475-114A7C1F01AB}" type="presParOf" srcId="{A6B027FD-B587-5C4D-8604-BB6E229841EA}" destId="{6025ECEC-3442-CA45-B5D1-5B0585EBDBA5}" srcOrd="1" destOrd="0" presId="urn:microsoft.com/office/officeart/2008/layout/LinedList"/>
    <dgm:cxn modelId="{754D84A2-4091-2B44-A874-20E471BCF609}" type="presParOf" srcId="{9574B8E3-25D7-C849-9BA1-60D291F28A26}" destId="{DEA2D62C-FFAB-8740-99EE-21E3B663A93E}" srcOrd="4" destOrd="0" presId="urn:microsoft.com/office/officeart/2008/layout/LinedList"/>
    <dgm:cxn modelId="{2ECC1EE3-9846-524B-9B01-86AEFA9297F0}" type="presParOf" srcId="{9574B8E3-25D7-C849-9BA1-60D291F28A26}" destId="{88D7A522-2B03-CE42-9623-639D1A94CAFE}" srcOrd="5" destOrd="0" presId="urn:microsoft.com/office/officeart/2008/layout/LinedList"/>
    <dgm:cxn modelId="{82C1E1A5-C24F-4B47-925B-27855603291D}" type="presParOf" srcId="{88D7A522-2B03-CE42-9623-639D1A94CAFE}" destId="{8BB30372-5548-8841-A3ED-AD6C931E2774}" srcOrd="0" destOrd="0" presId="urn:microsoft.com/office/officeart/2008/layout/LinedList"/>
    <dgm:cxn modelId="{C269D159-7444-A641-8DFB-BC532293B8C2}" type="presParOf" srcId="{88D7A522-2B03-CE42-9623-639D1A94CAFE}" destId="{EF9F6FCC-BA71-3945-92A3-149D767EEA82}" srcOrd="1" destOrd="0" presId="urn:microsoft.com/office/officeart/2008/layout/LinedList"/>
    <dgm:cxn modelId="{731A81B0-94EE-9248-B601-B2FF4847B7CA}" type="presParOf" srcId="{9574B8E3-25D7-C849-9BA1-60D291F28A26}" destId="{A3EFB878-904D-8B46-8E8F-B3F6164BA064}" srcOrd="6" destOrd="0" presId="urn:microsoft.com/office/officeart/2008/layout/LinedList"/>
    <dgm:cxn modelId="{06A51BE2-3581-D949-A923-66010310997E}" type="presParOf" srcId="{9574B8E3-25D7-C849-9BA1-60D291F28A26}" destId="{B35C96F6-C03C-DC41-AEF0-AF2D8438785C}" srcOrd="7" destOrd="0" presId="urn:microsoft.com/office/officeart/2008/layout/LinedList"/>
    <dgm:cxn modelId="{AABD143B-1AFA-D345-9AE0-A76C516AE04C}" type="presParOf" srcId="{B35C96F6-C03C-DC41-AEF0-AF2D8438785C}" destId="{FFE08209-9434-A34F-A42A-FF461B2F2D76}" srcOrd="0" destOrd="0" presId="urn:microsoft.com/office/officeart/2008/layout/LinedList"/>
    <dgm:cxn modelId="{18366DEC-4F2D-1B4F-8CDB-6AB6290F5ED7}" type="presParOf" srcId="{B35C96F6-C03C-DC41-AEF0-AF2D8438785C}" destId="{82B94B8D-CD9C-DF45-AB0C-6318B45E685D}" srcOrd="1" destOrd="0" presId="urn:microsoft.com/office/officeart/2008/layout/LinedList"/>
    <dgm:cxn modelId="{0CE5D979-72E5-3A49-ABCD-D22A7563EDF7}" type="presParOf" srcId="{9574B8E3-25D7-C849-9BA1-60D291F28A26}" destId="{CC76DC31-CB25-BA4E-A3E4-22048F6AF40B}" srcOrd="8" destOrd="0" presId="urn:microsoft.com/office/officeart/2008/layout/LinedList"/>
    <dgm:cxn modelId="{F0F6581E-4BAC-A044-B465-882AD5D6AF80}" type="presParOf" srcId="{9574B8E3-25D7-C849-9BA1-60D291F28A26}" destId="{3C71B4F7-D5D8-A542-BE5F-D47CCF275F51}" srcOrd="9" destOrd="0" presId="urn:microsoft.com/office/officeart/2008/layout/LinedList"/>
    <dgm:cxn modelId="{EC794317-B532-364E-9281-DE2B2E55E96E}" type="presParOf" srcId="{3C71B4F7-D5D8-A542-BE5F-D47CCF275F51}" destId="{5AC5BF4F-18BE-C641-A596-9A9771C87694}" srcOrd="0" destOrd="0" presId="urn:microsoft.com/office/officeart/2008/layout/LinedList"/>
    <dgm:cxn modelId="{709F515D-B0B1-D045-9525-018D513ED89B}" type="presParOf" srcId="{3C71B4F7-D5D8-A542-BE5F-D47CCF275F51}" destId="{AF5A618D-384B-1C4B-A64D-6C6BB69D4CF2}" srcOrd="1" destOrd="0" presId="urn:microsoft.com/office/officeart/2008/layout/LinedList"/>
    <dgm:cxn modelId="{4AF043F3-6C40-5A47-9AE2-836D8A13B2DE}" type="presParOf" srcId="{9574B8E3-25D7-C849-9BA1-60D291F28A26}" destId="{431E219D-4C86-3A45-AD3C-18E9F8C86C54}" srcOrd="10" destOrd="0" presId="urn:microsoft.com/office/officeart/2008/layout/LinedList"/>
    <dgm:cxn modelId="{3B53A136-DA82-1E44-BB5D-0108B2B2E6DD}" type="presParOf" srcId="{9574B8E3-25D7-C849-9BA1-60D291F28A26}" destId="{2336F4BD-7F5D-5E43-A57F-EB979CC463C5}" srcOrd="11" destOrd="0" presId="urn:microsoft.com/office/officeart/2008/layout/LinedList"/>
    <dgm:cxn modelId="{38CD5962-BAD1-304E-8963-84AAC32BE443}" type="presParOf" srcId="{2336F4BD-7F5D-5E43-A57F-EB979CC463C5}" destId="{AEF889BC-8F88-6340-8A06-2F1A060ED0CB}" srcOrd="0" destOrd="0" presId="urn:microsoft.com/office/officeart/2008/layout/LinedList"/>
    <dgm:cxn modelId="{A2F51C5B-6340-5442-9E41-AF5440EDDA51}" type="presParOf" srcId="{2336F4BD-7F5D-5E43-A57F-EB979CC463C5}" destId="{C2E92E4F-01AE-A34E-80EE-64C4D314AC6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E9A69A-225C-4CFA-83F7-019E8D6DDEE6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B7CD24C4-F815-478C-A4F3-245988A74F47}">
      <dgm:prSet phldrT="[Text]"/>
      <dgm:spPr/>
      <dgm:t>
        <a:bodyPr/>
        <a:lstStyle/>
        <a:p>
          <a:r>
            <a:rPr lang="en-US" dirty="0"/>
            <a:t>IRB Committees</a:t>
          </a:r>
        </a:p>
      </dgm:t>
    </dgm:pt>
    <dgm:pt modelId="{45FE66A1-C0C4-4386-98F6-E0B6BFD165F8}" type="parTrans" cxnId="{0BED69FF-91AB-46AC-BA65-D30519CBCFB7}">
      <dgm:prSet/>
      <dgm:spPr/>
      <dgm:t>
        <a:bodyPr/>
        <a:lstStyle/>
        <a:p>
          <a:endParaRPr lang="en-US"/>
        </a:p>
      </dgm:t>
    </dgm:pt>
    <dgm:pt modelId="{2346CB6B-CB67-4152-A79E-C8F79592C272}" type="sibTrans" cxnId="{0BED69FF-91AB-46AC-BA65-D30519CBCFB7}">
      <dgm:prSet/>
      <dgm:spPr/>
      <dgm:t>
        <a:bodyPr/>
        <a:lstStyle/>
        <a:p>
          <a:endParaRPr lang="en-US"/>
        </a:p>
      </dgm:t>
    </dgm:pt>
    <dgm:pt modelId="{89F6449F-BF41-4890-B5FD-AEECE5BC3FB1}">
      <dgm:prSet phldrT="[Text]"/>
      <dgm:spPr/>
      <dgm:t>
        <a:bodyPr/>
        <a:lstStyle/>
        <a:p>
          <a:r>
            <a:rPr lang="en-US" dirty="0"/>
            <a:t>IRB Office</a:t>
          </a:r>
        </a:p>
      </dgm:t>
    </dgm:pt>
    <dgm:pt modelId="{012A5527-259A-452F-AEB4-CA08BFB8689D}" type="parTrans" cxnId="{67E3CA1C-DC81-4211-8D42-491E30D6D717}">
      <dgm:prSet/>
      <dgm:spPr/>
      <dgm:t>
        <a:bodyPr/>
        <a:lstStyle/>
        <a:p>
          <a:endParaRPr lang="en-US"/>
        </a:p>
      </dgm:t>
    </dgm:pt>
    <dgm:pt modelId="{8B1D2BA3-2271-41A8-B6F9-35ACB1B4E42A}" type="sibTrans" cxnId="{67E3CA1C-DC81-4211-8D42-491E30D6D717}">
      <dgm:prSet/>
      <dgm:spPr/>
      <dgm:t>
        <a:bodyPr/>
        <a:lstStyle/>
        <a:p>
          <a:endParaRPr lang="en-US"/>
        </a:p>
      </dgm:t>
    </dgm:pt>
    <dgm:pt modelId="{81AA0A7C-1F41-4070-A104-9CEC6D33248F}">
      <dgm:prSet phldrT="[Text]"/>
      <dgm:spPr/>
      <dgm:t>
        <a:bodyPr/>
        <a:lstStyle/>
        <a:p>
          <a:r>
            <a:rPr lang="en-US" dirty="0"/>
            <a:t>Study Teams</a:t>
          </a:r>
        </a:p>
      </dgm:t>
    </dgm:pt>
    <dgm:pt modelId="{CF6AEECD-C2A6-4EC6-9086-59FE400D5A98}" type="parTrans" cxnId="{9C5A5982-54D3-4923-A5E8-FF0317B7C569}">
      <dgm:prSet/>
      <dgm:spPr/>
      <dgm:t>
        <a:bodyPr/>
        <a:lstStyle/>
        <a:p>
          <a:endParaRPr lang="en-US"/>
        </a:p>
      </dgm:t>
    </dgm:pt>
    <dgm:pt modelId="{41186AB5-610B-4658-956E-1B4CD83ECAB9}" type="sibTrans" cxnId="{9C5A5982-54D3-4923-A5E8-FF0317B7C569}">
      <dgm:prSet/>
      <dgm:spPr/>
      <dgm:t>
        <a:bodyPr/>
        <a:lstStyle/>
        <a:p>
          <a:endParaRPr lang="en-US"/>
        </a:p>
      </dgm:t>
    </dgm:pt>
    <dgm:pt modelId="{A2C7061F-B7CA-4564-834A-0EA8994EE65B}" type="pres">
      <dgm:prSet presAssocID="{DAE9A69A-225C-4CFA-83F7-019E8D6DDEE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0F1AC87-D78A-4FB3-B2A0-7A2862A63542}" type="pres">
      <dgm:prSet presAssocID="{B7CD24C4-F815-478C-A4F3-245988A74F47}" presName="gear1" presStyleLbl="node1" presStyleIdx="0" presStyleCnt="3">
        <dgm:presLayoutVars>
          <dgm:chMax val="1"/>
          <dgm:bulletEnabled val="1"/>
        </dgm:presLayoutVars>
      </dgm:prSet>
      <dgm:spPr/>
    </dgm:pt>
    <dgm:pt modelId="{CF8A3FBB-2653-435F-9E4F-6CB0AF6526D1}" type="pres">
      <dgm:prSet presAssocID="{B7CD24C4-F815-478C-A4F3-245988A74F47}" presName="gear1srcNode" presStyleLbl="node1" presStyleIdx="0" presStyleCnt="3"/>
      <dgm:spPr/>
    </dgm:pt>
    <dgm:pt modelId="{CF33A5AD-3289-447B-8EA9-F97B2F53E8CE}" type="pres">
      <dgm:prSet presAssocID="{B7CD24C4-F815-478C-A4F3-245988A74F47}" presName="gear1dstNode" presStyleLbl="node1" presStyleIdx="0" presStyleCnt="3"/>
      <dgm:spPr/>
    </dgm:pt>
    <dgm:pt modelId="{FDBEA430-24CC-4719-A90D-1F6BAC8ACEFA}" type="pres">
      <dgm:prSet presAssocID="{89F6449F-BF41-4890-B5FD-AEECE5BC3FB1}" presName="gear2" presStyleLbl="node1" presStyleIdx="1" presStyleCnt="3">
        <dgm:presLayoutVars>
          <dgm:chMax val="1"/>
          <dgm:bulletEnabled val="1"/>
        </dgm:presLayoutVars>
      </dgm:prSet>
      <dgm:spPr/>
    </dgm:pt>
    <dgm:pt modelId="{E9541BC5-5DEE-45FD-9E38-83B62FDF8183}" type="pres">
      <dgm:prSet presAssocID="{89F6449F-BF41-4890-B5FD-AEECE5BC3FB1}" presName="gear2srcNode" presStyleLbl="node1" presStyleIdx="1" presStyleCnt="3"/>
      <dgm:spPr/>
    </dgm:pt>
    <dgm:pt modelId="{72347C09-39EE-4ECB-A290-DC23994B61CB}" type="pres">
      <dgm:prSet presAssocID="{89F6449F-BF41-4890-B5FD-AEECE5BC3FB1}" presName="gear2dstNode" presStyleLbl="node1" presStyleIdx="1" presStyleCnt="3"/>
      <dgm:spPr/>
    </dgm:pt>
    <dgm:pt modelId="{23897A5B-005A-4D41-9F5D-C20935548263}" type="pres">
      <dgm:prSet presAssocID="{81AA0A7C-1F41-4070-A104-9CEC6D33248F}" presName="gear3" presStyleLbl="node1" presStyleIdx="2" presStyleCnt="3"/>
      <dgm:spPr/>
    </dgm:pt>
    <dgm:pt modelId="{74FB53C1-319D-4F3F-B296-609E01BF59DE}" type="pres">
      <dgm:prSet presAssocID="{81AA0A7C-1F41-4070-A104-9CEC6D33248F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9319E14B-5113-4C37-B523-67128DB1D446}" type="pres">
      <dgm:prSet presAssocID="{81AA0A7C-1F41-4070-A104-9CEC6D33248F}" presName="gear3srcNode" presStyleLbl="node1" presStyleIdx="2" presStyleCnt="3"/>
      <dgm:spPr/>
    </dgm:pt>
    <dgm:pt modelId="{54E888A5-D0B4-48BC-9730-3B567C06C5CF}" type="pres">
      <dgm:prSet presAssocID="{81AA0A7C-1F41-4070-A104-9CEC6D33248F}" presName="gear3dstNode" presStyleLbl="node1" presStyleIdx="2" presStyleCnt="3"/>
      <dgm:spPr/>
    </dgm:pt>
    <dgm:pt modelId="{7DDB2B27-AACC-441B-95FA-A37DCB7DF81F}" type="pres">
      <dgm:prSet presAssocID="{2346CB6B-CB67-4152-A79E-C8F79592C272}" presName="connector1" presStyleLbl="sibTrans2D1" presStyleIdx="0" presStyleCnt="3"/>
      <dgm:spPr/>
    </dgm:pt>
    <dgm:pt modelId="{CE05DA7A-5872-4617-82F6-C9138FC57F1E}" type="pres">
      <dgm:prSet presAssocID="{8B1D2BA3-2271-41A8-B6F9-35ACB1B4E42A}" presName="connector2" presStyleLbl="sibTrans2D1" presStyleIdx="1" presStyleCnt="3"/>
      <dgm:spPr/>
    </dgm:pt>
    <dgm:pt modelId="{1C607141-2537-4C0E-B3D8-DF87BC63A5CC}" type="pres">
      <dgm:prSet presAssocID="{41186AB5-610B-4658-956E-1B4CD83ECAB9}" presName="connector3" presStyleLbl="sibTrans2D1" presStyleIdx="2" presStyleCnt="3"/>
      <dgm:spPr/>
    </dgm:pt>
  </dgm:ptLst>
  <dgm:cxnLst>
    <dgm:cxn modelId="{7D419A07-A97B-4900-8157-CD78D4BF0F7A}" type="presOf" srcId="{89F6449F-BF41-4890-B5FD-AEECE5BC3FB1}" destId="{FDBEA430-24CC-4719-A90D-1F6BAC8ACEFA}" srcOrd="0" destOrd="0" presId="urn:microsoft.com/office/officeart/2005/8/layout/gear1"/>
    <dgm:cxn modelId="{67E3CA1C-DC81-4211-8D42-491E30D6D717}" srcId="{DAE9A69A-225C-4CFA-83F7-019E8D6DDEE6}" destId="{89F6449F-BF41-4890-B5FD-AEECE5BC3FB1}" srcOrd="1" destOrd="0" parTransId="{012A5527-259A-452F-AEB4-CA08BFB8689D}" sibTransId="{8B1D2BA3-2271-41A8-B6F9-35ACB1B4E42A}"/>
    <dgm:cxn modelId="{4CD6165C-C925-4391-B2C2-33D8CD999D9C}" type="presOf" srcId="{B7CD24C4-F815-478C-A4F3-245988A74F47}" destId="{CF33A5AD-3289-447B-8EA9-F97B2F53E8CE}" srcOrd="2" destOrd="0" presId="urn:microsoft.com/office/officeart/2005/8/layout/gear1"/>
    <dgm:cxn modelId="{740E444A-8006-46B6-879D-9D074EE8C0D6}" type="presOf" srcId="{B7CD24C4-F815-478C-A4F3-245988A74F47}" destId="{50F1AC87-D78A-4FB3-B2A0-7A2862A63542}" srcOrd="0" destOrd="0" presId="urn:microsoft.com/office/officeart/2005/8/layout/gear1"/>
    <dgm:cxn modelId="{88BB5D56-86DD-40C0-B459-1D12F66AC2B9}" type="presOf" srcId="{8B1D2BA3-2271-41A8-B6F9-35ACB1B4E42A}" destId="{CE05DA7A-5872-4617-82F6-C9138FC57F1E}" srcOrd="0" destOrd="0" presId="urn:microsoft.com/office/officeart/2005/8/layout/gear1"/>
    <dgm:cxn modelId="{07AF8176-8041-4955-B9A5-7712A6A94E72}" type="presOf" srcId="{89F6449F-BF41-4890-B5FD-AEECE5BC3FB1}" destId="{72347C09-39EE-4ECB-A290-DC23994B61CB}" srcOrd="2" destOrd="0" presId="urn:microsoft.com/office/officeart/2005/8/layout/gear1"/>
    <dgm:cxn modelId="{9C5A5982-54D3-4923-A5E8-FF0317B7C569}" srcId="{DAE9A69A-225C-4CFA-83F7-019E8D6DDEE6}" destId="{81AA0A7C-1F41-4070-A104-9CEC6D33248F}" srcOrd="2" destOrd="0" parTransId="{CF6AEECD-C2A6-4EC6-9086-59FE400D5A98}" sibTransId="{41186AB5-610B-4658-956E-1B4CD83ECAB9}"/>
    <dgm:cxn modelId="{6D7C4B86-A1EA-489C-BC2C-32CDB1C19D1D}" type="presOf" srcId="{DAE9A69A-225C-4CFA-83F7-019E8D6DDEE6}" destId="{A2C7061F-B7CA-4564-834A-0EA8994EE65B}" srcOrd="0" destOrd="0" presId="urn:microsoft.com/office/officeart/2005/8/layout/gear1"/>
    <dgm:cxn modelId="{2920AF8E-8235-4F0C-B4D0-16FE6E2F3438}" type="presOf" srcId="{81AA0A7C-1F41-4070-A104-9CEC6D33248F}" destId="{23897A5B-005A-4D41-9F5D-C20935548263}" srcOrd="0" destOrd="0" presId="urn:microsoft.com/office/officeart/2005/8/layout/gear1"/>
    <dgm:cxn modelId="{2C8F9D95-B96A-43E1-BFAE-2CF9F0EE68CC}" type="presOf" srcId="{81AA0A7C-1F41-4070-A104-9CEC6D33248F}" destId="{74FB53C1-319D-4F3F-B296-609E01BF59DE}" srcOrd="1" destOrd="0" presId="urn:microsoft.com/office/officeart/2005/8/layout/gear1"/>
    <dgm:cxn modelId="{B228B5A0-9108-4627-822D-5BF2464C870A}" type="presOf" srcId="{89F6449F-BF41-4890-B5FD-AEECE5BC3FB1}" destId="{E9541BC5-5DEE-45FD-9E38-83B62FDF8183}" srcOrd="1" destOrd="0" presId="urn:microsoft.com/office/officeart/2005/8/layout/gear1"/>
    <dgm:cxn modelId="{9BE428A1-E9EA-48DC-90F6-853517D5C01F}" type="presOf" srcId="{81AA0A7C-1F41-4070-A104-9CEC6D33248F}" destId="{9319E14B-5113-4C37-B523-67128DB1D446}" srcOrd="2" destOrd="0" presId="urn:microsoft.com/office/officeart/2005/8/layout/gear1"/>
    <dgm:cxn modelId="{4FDA68B7-FE9B-442D-82CA-BCA3F992970B}" type="presOf" srcId="{81AA0A7C-1F41-4070-A104-9CEC6D33248F}" destId="{54E888A5-D0B4-48BC-9730-3B567C06C5CF}" srcOrd="3" destOrd="0" presId="urn:microsoft.com/office/officeart/2005/8/layout/gear1"/>
    <dgm:cxn modelId="{B032D5CC-4825-4036-B6F0-5FD9AD9BB400}" type="presOf" srcId="{41186AB5-610B-4658-956E-1B4CD83ECAB9}" destId="{1C607141-2537-4C0E-B3D8-DF87BC63A5CC}" srcOrd="0" destOrd="0" presId="urn:microsoft.com/office/officeart/2005/8/layout/gear1"/>
    <dgm:cxn modelId="{7456DDE4-05BC-4AA8-AF1C-1F2BED31BD72}" type="presOf" srcId="{2346CB6B-CB67-4152-A79E-C8F79592C272}" destId="{7DDB2B27-AACC-441B-95FA-A37DCB7DF81F}" srcOrd="0" destOrd="0" presId="urn:microsoft.com/office/officeart/2005/8/layout/gear1"/>
    <dgm:cxn modelId="{D70A23F7-875A-4D26-B909-0CE5ECE27027}" type="presOf" srcId="{B7CD24C4-F815-478C-A4F3-245988A74F47}" destId="{CF8A3FBB-2653-435F-9E4F-6CB0AF6526D1}" srcOrd="1" destOrd="0" presId="urn:microsoft.com/office/officeart/2005/8/layout/gear1"/>
    <dgm:cxn modelId="{0BED69FF-91AB-46AC-BA65-D30519CBCFB7}" srcId="{DAE9A69A-225C-4CFA-83F7-019E8D6DDEE6}" destId="{B7CD24C4-F815-478C-A4F3-245988A74F47}" srcOrd="0" destOrd="0" parTransId="{45FE66A1-C0C4-4386-98F6-E0B6BFD165F8}" sibTransId="{2346CB6B-CB67-4152-A79E-C8F79592C272}"/>
    <dgm:cxn modelId="{A6958058-D6BC-4E1B-A03E-3FFD10E38D04}" type="presParOf" srcId="{A2C7061F-B7CA-4564-834A-0EA8994EE65B}" destId="{50F1AC87-D78A-4FB3-B2A0-7A2862A63542}" srcOrd="0" destOrd="0" presId="urn:microsoft.com/office/officeart/2005/8/layout/gear1"/>
    <dgm:cxn modelId="{DB2366C2-4933-46BE-A4CA-6B5C56691976}" type="presParOf" srcId="{A2C7061F-B7CA-4564-834A-0EA8994EE65B}" destId="{CF8A3FBB-2653-435F-9E4F-6CB0AF6526D1}" srcOrd="1" destOrd="0" presId="urn:microsoft.com/office/officeart/2005/8/layout/gear1"/>
    <dgm:cxn modelId="{1739143D-8A56-40F8-B7D0-2A692C2CF999}" type="presParOf" srcId="{A2C7061F-B7CA-4564-834A-0EA8994EE65B}" destId="{CF33A5AD-3289-447B-8EA9-F97B2F53E8CE}" srcOrd="2" destOrd="0" presId="urn:microsoft.com/office/officeart/2005/8/layout/gear1"/>
    <dgm:cxn modelId="{B4EFB605-DEE7-4060-AB37-3B8900E60684}" type="presParOf" srcId="{A2C7061F-B7CA-4564-834A-0EA8994EE65B}" destId="{FDBEA430-24CC-4719-A90D-1F6BAC8ACEFA}" srcOrd="3" destOrd="0" presId="urn:microsoft.com/office/officeart/2005/8/layout/gear1"/>
    <dgm:cxn modelId="{5BCD78B8-4AEE-43D6-AE90-18BD009CB8FB}" type="presParOf" srcId="{A2C7061F-B7CA-4564-834A-0EA8994EE65B}" destId="{E9541BC5-5DEE-45FD-9E38-83B62FDF8183}" srcOrd="4" destOrd="0" presId="urn:microsoft.com/office/officeart/2005/8/layout/gear1"/>
    <dgm:cxn modelId="{50A369F1-3E18-4F84-8EA0-0A4ABA15FA7C}" type="presParOf" srcId="{A2C7061F-B7CA-4564-834A-0EA8994EE65B}" destId="{72347C09-39EE-4ECB-A290-DC23994B61CB}" srcOrd="5" destOrd="0" presId="urn:microsoft.com/office/officeart/2005/8/layout/gear1"/>
    <dgm:cxn modelId="{49882EB7-A6D1-478B-8FC3-4DF034A4EF28}" type="presParOf" srcId="{A2C7061F-B7CA-4564-834A-0EA8994EE65B}" destId="{23897A5B-005A-4D41-9F5D-C20935548263}" srcOrd="6" destOrd="0" presId="urn:microsoft.com/office/officeart/2005/8/layout/gear1"/>
    <dgm:cxn modelId="{7AE83DEC-7B8A-4344-A3B2-B15E5B422130}" type="presParOf" srcId="{A2C7061F-B7CA-4564-834A-0EA8994EE65B}" destId="{74FB53C1-319D-4F3F-B296-609E01BF59DE}" srcOrd="7" destOrd="0" presId="urn:microsoft.com/office/officeart/2005/8/layout/gear1"/>
    <dgm:cxn modelId="{0A5DBC86-2563-429D-9045-1D3AC789C0A1}" type="presParOf" srcId="{A2C7061F-B7CA-4564-834A-0EA8994EE65B}" destId="{9319E14B-5113-4C37-B523-67128DB1D446}" srcOrd="8" destOrd="0" presId="urn:microsoft.com/office/officeart/2005/8/layout/gear1"/>
    <dgm:cxn modelId="{57D0F465-B0D4-4F8A-B60F-AE1ECF8E7E06}" type="presParOf" srcId="{A2C7061F-B7CA-4564-834A-0EA8994EE65B}" destId="{54E888A5-D0B4-48BC-9730-3B567C06C5CF}" srcOrd="9" destOrd="0" presId="urn:microsoft.com/office/officeart/2005/8/layout/gear1"/>
    <dgm:cxn modelId="{DFD90B53-905D-4079-9EA6-2164E2A04571}" type="presParOf" srcId="{A2C7061F-B7CA-4564-834A-0EA8994EE65B}" destId="{7DDB2B27-AACC-441B-95FA-A37DCB7DF81F}" srcOrd="10" destOrd="0" presId="urn:microsoft.com/office/officeart/2005/8/layout/gear1"/>
    <dgm:cxn modelId="{DCEF4A80-6D90-40D7-90A0-6F82E1EDEE72}" type="presParOf" srcId="{A2C7061F-B7CA-4564-834A-0EA8994EE65B}" destId="{CE05DA7A-5872-4617-82F6-C9138FC57F1E}" srcOrd="11" destOrd="0" presId="urn:microsoft.com/office/officeart/2005/8/layout/gear1"/>
    <dgm:cxn modelId="{64353F51-6504-4BBE-8D60-C44F2CCC54B0}" type="presParOf" srcId="{A2C7061F-B7CA-4564-834A-0EA8994EE65B}" destId="{1C607141-2537-4C0E-B3D8-DF87BC63A5C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F09115-8A96-46F8-9890-64A4F802B684}" type="doc">
      <dgm:prSet loTypeId="urn:microsoft.com/office/officeart/2005/8/layout/defaul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4ADB998E-B801-4D62-B18A-C287FAEB7F69}">
      <dgm:prSet phldrT="[Text]" custT="1"/>
      <dgm:spPr/>
      <dgm:t>
        <a:bodyPr/>
        <a:lstStyle/>
        <a:p>
          <a:pPr algn="l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dirty="0">
              <a:latin typeface="Arial Narrow" panose="020B0606020202030204" pitchFamily="34" charset="0"/>
            </a:rPr>
            <a:t>SOPs (~37)</a:t>
          </a:r>
        </a:p>
        <a:p>
          <a:pPr>
            <a:lnSpc>
              <a:spcPct val="125000"/>
            </a:lnSpc>
            <a:spcBef>
              <a:spcPts val="600"/>
            </a:spcBef>
            <a:spcAft>
              <a:spcPts val="600"/>
            </a:spcAft>
          </a:pPr>
          <a:r>
            <a:rPr lang="en-US" sz="1800" b="1" dirty="0">
              <a:latin typeface="Arial Narrow" panose="020B0606020202030204" pitchFamily="34" charset="0"/>
            </a:rPr>
            <a:t>Examples: Intake, Pre-Review, Non-Committee Review, IRB Meeting Conduct, Investigations</a:t>
          </a:r>
        </a:p>
      </dgm:t>
    </dgm:pt>
    <dgm:pt modelId="{BAAF58D7-5E7B-4319-9556-58A502EB447A}" type="parTrans" cxnId="{C39F6143-51CB-4479-A154-57E53EB62997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3B66E26-C38C-4AA7-93A0-B3C3B6777F8A}" type="sibTrans" cxnId="{C39F6143-51CB-4479-A154-57E53EB62997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B40B956-3C09-4058-A8FA-04F4358B5381}">
      <dgm:prSet phldrT="[Text]" custT="1"/>
      <dgm:spPr/>
      <dgm:t>
        <a:bodyPr/>
        <a:lstStyle/>
        <a:p>
          <a:pPr algn="l">
            <a:lnSpc>
              <a:spcPct val="90000"/>
            </a:lnSpc>
            <a:spcAft>
              <a:spcPts val="0"/>
            </a:spcAft>
          </a:pPr>
          <a:r>
            <a:rPr lang="en-US" sz="1800" b="1" dirty="0">
              <a:latin typeface="Arial Narrow" panose="020B0606020202030204" pitchFamily="34" charset="0"/>
            </a:rPr>
            <a:t>Worksheets (~23)</a:t>
          </a:r>
        </a:p>
        <a:p>
          <a:pPr algn="l">
            <a:lnSpc>
              <a:spcPct val="125000"/>
            </a:lnSpc>
            <a:spcAft>
              <a:spcPts val="0"/>
            </a:spcAft>
          </a:pPr>
          <a:r>
            <a:rPr lang="en-US" sz="1800" b="1" dirty="0">
              <a:latin typeface="Arial Narrow" panose="020B0606020202030204" pitchFamily="34" charset="0"/>
            </a:rPr>
            <a:t>Examples:  Exempt determination, Criteria for Approval,  Emergency Use</a:t>
          </a:r>
        </a:p>
      </dgm:t>
    </dgm:pt>
    <dgm:pt modelId="{42E7A332-4A4A-4C48-8794-86FB049F74B7}" type="parTrans" cxnId="{694FB26B-AC7A-461B-8349-462EBDDF7B4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94B8CCE-49E9-458C-8C30-8F849D255BB0}" type="sibTrans" cxnId="{694FB26B-AC7A-461B-8349-462EBDDF7B4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049A991-C4CC-4DB2-A7EC-7336833FD36B}">
      <dgm:prSet phldrT="[Text]" custT="1"/>
      <dgm:spPr/>
      <dgm:t>
        <a:bodyPr/>
        <a:lstStyle/>
        <a:p>
          <a:pPr algn="l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dirty="0">
              <a:latin typeface="Arial Narrow" panose="020B0606020202030204" pitchFamily="34" charset="0"/>
            </a:rPr>
            <a:t>Checklists (~15) </a:t>
          </a:r>
        </a:p>
        <a:p>
          <a:pPr algn="l">
            <a:lnSpc>
              <a:spcPct val="125000"/>
            </a:lnSpc>
          </a:pPr>
          <a:r>
            <a:rPr lang="en-US" sz="1800" b="1" dirty="0">
              <a:latin typeface="Arial Narrow" panose="020B0606020202030204" pitchFamily="34" charset="0"/>
            </a:rPr>
            <a:t>Examples: Pre-Review, Non-Committee Review, Children, Waiver of Consent Process</a:t>
          </a:r>
        </a:p>
      </dgm:t>
    </dgm:pt>
    <dgm:pt modelId="{3F900D76-8C54-4777-A77E-C1B8EDB83610}" type="parTrans" cxnId="{D19EA68B-5EBF-436D-BF03-5BBED074E3E2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BA09C3A7-E523-4AB8-9155-CBA66C4B6997}" type="sibTrans" cxnId="{D19EA68B-5EBF-436D-BF03-5BBED074E3E2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9607E5FC-8220-470D-9F19-3107F542EA80}">
      <dgm:prSet phldrT="[Text]" custT="1"/>
      <dgm:spPr/>
      <dgm:t>
        <a:bodyPr/>
        <a:lstStyle/>
        <a:p>
          <a:pPr>
            <a:lnSpc>
              <a:spcPct val="90000"/>
            </a:lnSpc>
          </a:pPr>
          <a:endParaRPr lang="en-US" sz="1200" b="1" dirty="0">
            <a:latin typeface="Arial Narrow" panose="020B0606020202030204" pitchFamily="34" charset="0"/>
          </a:endParaRPr>
        </a:p>
        <a:p>
          <a:pPr>
            <a:lnSpc>
              <a:spcPct val="90000"/>
            </a:lnSpc>
          </a:pPr>
          <a:r>
            <a:rPr lang="en-US" sz="1800" b="1" dirty="0">
              <a:latin typeface="Arial Narrow" panose="020B0606020202030204" pitchFamily="34" charset="0"/>
            </a:rPr>
            <a:t>Templates (~38)</a:t>
          </a:r>
        </a:p>
      </dgm:t>
    </dgm:pt>
    <dgm:pt modelId="{515C5568-3E23-477B-840E-88C4C296369D}" type="parTrans" cxnId="{9B3214E3-A534-4CF4-BBBE-89954354D335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BB1614BC-548B-4572-9096-117E7203535A}" type="sibTrans" cxnId="{9B3214E3-A534-4CF4-BBBE-89954354D335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416BFA08-9776-4A10-94FC-148DD30ABC5D}">
      <dgm:prSet phldrT="[Text]" custT="1"/>
      <dgm:spPr/>
      <dgm:t>
        <a:bodyPr/>
        <a:lstStyle/>
        <a:p>
          <a:pPr algn="l">
            <a:lnSpc>
              <a:spcPct val="90000"/>
            </a:lnSpc>
          </a:pPr>
          <a:r>
            <a:rPr lang="en-US" sz="1800" b="1" dirty="0">
              <a:latin typeface="Arial Narrow" panose="020B0606020202030204" pitchFamily="34" charset="0"/>
            </a:rPr>
            <a:t>Other Resources</a:t>
          </a:r>
        </a:p>
        <a:p>
          <a:pPr algn="l">
            <a:lnSpc>
              <a:spcPct val="125000"/>
            </a:lnSpc>
          </a:pPr>
          <a:r>
            <a:rPr lang="en-US" sz="1800" b="1" dirty="0">
              <a:latin typeface="Arial Narrow" panose="020B0606020202030204" pitchFamily="34" charset="0"/>
            </a:rPr>
            <a:t>Investigator Manual </a:t>
          </a:r>
        </a:p>
        <a:p>
          <a:pPr algn="l">
            <a:lnSpc>
              <a:spcPct val="125000"/>
            </a:lnSpc>
          </a:pPr>
          <a:r>
            <a:rPr lang="en-US" sz="1800" b="1" dirty="0">
              <a:latin typeface="Arial Narrow" panose="020B0606020202030204" pitchFamily="34" charset="0"/>
            </a:rPr>
            <a:t>Human Research Protection Program Plan</a:t>
          </a:r>
        </a:p>
      </dgm:t>
    </dgm:pt>
    <dgm:pt modelId="{3D0984D5-7737-4D68-9422-3934B51FE48D}" type="parTrans" cxnId="{E13766F1-4BEC-4CA5-8A00-CF33F03D700A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F965BC1-891F-438D-BA79-A730E6303020}" type="sibTrans" cxnId="{E13766F1-4BEC-4CA5-8A00-CF33F03D700A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57E800EC-5C10-4386-9B9D-9D62AA0E974F}">
      <dgm:prSet phldrT="[Text]" custT="1"/>
      <dgm:spPr/>
      <dgm:t>
        <a:bodyPr/>
        <a:lstStyle/>
        <a:p>
          <a:pPr algn="l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dirty="0">
              <a:latin typeface="Arial Narrow" panose="020B0606020202030204" pitchFamily="34" charset="0"/>
            </a:rPr>
            <a:t>Process Maps</a:t>
          </a:r>
        </a:p>
        <a:p>
          <a:pPr algn="l">
            <a:lnSpc>
              <a:spcPct val="125000"/>
            </a:lnSpc>
          </a:pPr>
          <a:r>
            <a:rPr lang="en-US" sz="1800" b="1" dirty="0">
              <a:latin typeface="Arial Narrow" panose="020B0606020202030204" pitchFamily="34" charset="0"/>
            </a:rPr>
            <a:t>Intake Flow Chart</a:t>
          </a:r>
        </a:p>
        <a:p>
          <a:pPr algn="l">
            <a:lnSpc>
              <a:spcPct val="125000"/>
            </a:lnSpc>
          </a:pPr>
          <a:r>
            <a:rPr lang="en-US" sz="1800" b="1" dirty="0">
              <a:latin typeface="Arial Narrow" panose="020B0606020202030204" pitchFamily="34" charset="0"/>
            </a:rPr>
            <a:t>Non-Committee  Flow Chart</a:t>
          </a:r>
        </a:p>
        <a:p>
          <a:pPr algn="l">
            <a:lnSpc>
              <a:spcPct val="125000"/>
            </a:lnSpc>
          </a:pPr>
          <a:r>
            <a:rPr lang="en-US" sz="1800" b="1" dirty="0">
              <a:latin typeface="Arial Narrow" panose="020B0606020202030204" pitchFamily="34" charset="0"/>
            </a:rPr>
            <a:t>Convened IRB Flow Chart</a:t>
          </a:r>
        </a:p>
      </dgm:t>
    </dgm:pt>
    <dgm:pt modelId="{90C3D89B-CC3A-4531-ACDB-F328F5A094EC}" type="parTrans" cxnId="{5B44E502-001E-480C-9671-52A9F5C62AA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C1A79BC-0340-4615-9551-3B2BB5318B65}" type="sibTrans" cxnId="{5B44E502-001E-480C-9671-52A9F5C62AA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FDFC363-98A0-4E18-A18F-C19346F4621D}">
      <dgm:prSet phldrT="[Text]" custT="1"/>
      <dgm:spPr/>
      <dgm:t>
        <a:bodyPr/>
        <a:lstStyle/>
        <a:p>
          <a:pPr>
            <a:lnSpc>
              <a:spcPct val="125000"/>
            </a:lnSpc>
          </a:pPr>
          <a:r>
            <a:rPr lang="en-US" sz="1800" b="1" dirty="0">
              <a:latin typeface="Arial Narrow" panose="020B0606020202030204" pitchFamily="34" charset="0"/>
            </a:rPr>
            <a:t>Examples: Consent document, Protocol, Minutes, Approval letters</a:t>
          </a:r>
        </a:p>
      </dgm:t>
    </dgm:pt>
    <dgm:pt modelId="{5A845689-10BE-4246-BA02-5F93D8409438}" type="parTrans" cxnId="{5A9A894D-AE31-4B50-8B40-92FBB28A8A58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5A2364FC-3188-41CF-9E77-1C1DA0A3D9BD}" type="sibTrans" cxnId="{5A9A894D-AE31-4B50-8B40-92FBB28A8A58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66607C1-779B-4C5A-8397-64B437472ABC}" type="pres">
      <dgm:prSet presAssocID="{ACF09115-8A96-46F8-9890-64A4F802B684}" presName="diagram" presStyleCnt="0">
        <dgm:presLayoutVars>
          <dgm:dir/>
          <dgm:resizeHandles val="exact"/>
        </dgm:presLayoutVars>
      </dgm:prSet>
      <dgm:spPr/>
    </dgm:pt>
    <dgm:pt modelId="{505297D4-8730-4DDF-9461-6FB90F52C759}" type="pres">
      <dgm:prSet presAssocID="{4ADB998E-B801-4D62-B18A-C287FAEB7F69}" presName="node" presStyleLbl="node1" presStyleIdx="0" presStyleCnt="6">
        <dgm:presLayoutVars>
          <dgm:bulletEnabled val="1"/>
        </dgm:presLayoutVars>
      </dgm:prSet>
      <dgm:spPr/>
    </dgm:pt>
    <dgm:pt modelId="{7B42608A-948A-4E4B-A3F1-BDB3415456DD}" type="pres">
      <dgm:prSet presAssocID="{F3B66E26-C38C-4AA7-93A0-B3C3B6777F8A}" presName="sibTrans" presStyleCnt="0"/>
      <dgm:spPr/>
    </dgm:pt>
    <dgm:pt modelId="{1A3CE25D-C701-4D82-A31C-6726A76986ED}" type="pres">
      <dgm:prSet presAssocID="{8B40B956-3C09-4058-A8FA-04F4358B5381}" presName="node" presStyleLbl="node1" presStyleIdx="1" presStyleCnt="6" custLinFactNeighborX="0">
        <dgm:presLayoutVars>
          <dgm:bulletEnabled val="1"/>
        </dgm:presLayoutVars>
      </dgm:prSet>
      <dgm:spPr/>
    </dgm:pt>
    <dgm:pt modelId="{ED7E471C-901E-4A6E-8BFD-1C8AB17F9EA8}" type="pres">
      <dgm:prSet presAssocID="{694B8CCE-49E9-458C-8C30-8F849D255BB0}" presName="sibTrans" presStyleCnt="0"/>
      <dgm:spPr/>
    </dgm:pt>
    <dgm:pt modelId="{47832257-8050-428C-AF42-BD7E5984AC8C}" type="pres">
      <dgm:prSet presAssocID="{1049A991-C4CC-4DB2-A7EC-7336833FD36B}" presName="node" presStyleLbl="node1" presStyleIdx="2" presStyleCnt="6">
        <dgm:presLayoutVars>
          <dgm:bulletEnabled val="1"/>
        </dgm:presLayoutVars>
      </dgm:prSet>
      <dgm:spPr/>
    </dgm:pt>
    <dgm:pt modelId="{B87CC583-17D2-4170-B9F1-66645C21B72D}" type="pres">
      <dgm:prSet presAssocID="{BA09C3A7-E523-4AB8-9155-CBA66C4B6997}" presName="sibTrans" presStyleCnt="0"/>
      <dgm:spPr/>
    </dgm:pt>
    <dgm:pt modelId="{4FD7BF1A-639E-4163-8FC2-AA93E2FB9E2C}" type="pres">
      <dgm:prSet presAssocID="{57E800EC-5C10-4386-9B9D-9D62AA0E974F}" presName="node" presStyleLbl="node1" presStyleIdx="3" presStyleCnt="6">
        <dgm:presLayoutVars>
          <dgm:bulletEnabled val="1"/>
        </dgm:presLayoutVars>
      </dgm:prSet>
      <dgm:spPr/>
    </dgm:pt>
    <dgm:pt modelId="{392FA0E3-2F8F-4DEA-A499-B31E5779A08E}" type="pres">
      <dgm:prSet presAssocID="{8C1A79BC-0340-4615-9551-3B2BB5318B65}" presName="sibTrans" presStyleCnt="0"/>
      <dgm:spPr/>
    </dgm:pt>
    <dgm:pt modelId="{05B35DEE-96AB-47DA-A8F7-A95295582151}" type="pres">
      <dgm:prSet presAssocID="{9607E5FC-8220-470D-9F19-3107F542EA80}" presName="node" presStyleLbl="node1" presStyleIdx="4" presStyleCnt="6">
        <dgm:presLayoutVars>
          <dgm:bulletEnabled val="1"/>
        </dgm:presLayoutVars>
      </dgm:prSet>
      <dgm:spPr/>
    </dgm:pt>
    <dgm:pt modelId="{935363ED-1D83-4EE0-AA82-2A11C2232B55}" type="pres">
      <dgm:prSet presAssocID="{BB1614BC-548B-4572-9096-117E7203535A}" presName="sibTrans" presStyleCnt="0"/>
      <dgm:spPr/>
    </dgm:pt>
    <dgm:pt modelId="{46AF74C1-AB6C-4422-BF98-A3D8157BD906}" type="pres">
      <dgm:prSet presAssocID="{416BFA08-9776-4A10-94FC-148DD30ABC5D}" presName="node" presStyleLbl="node1" presStyleIdx="5" presStyleCnt="6">
        <dgm:presLayoutVars>
          <dgm:bulletEnabled val="1"/>
        </dgm:presLayoutVars>
      </dgm:prSet>
      <dgm:spPr/>
    </dgm:pt>
  </dgm:ptLst>
  <dgm:cxnLst>
    <dgm:cxn modelId="{BCDFF600-9C87-4CA8-B235-8597005C009A}" type="presOf" srcId="{416BFA08-9776-4A10-94FC-148DD30ABC5D}" destId="{46AF74C1-AB6C-4422-BF98-A3D8157BD906}" srcOrd="0" destOrd="0" presId="urn:microsoft.com/office/officeart/2005/8/layout/default"/>
    <dgm:cxn modelId="{5B44E502-001E-480C-9671-52A9F5C62AAE}" srcId="{ACF09115-8A96-46F8-9890-64A4F802B684}" destId="{57E800EC-5C10-4386-9B9D-9D62AA0E974F}" srcOrd="3" destOrd="0" parTransId="{90C3D89B-CC3A-4531-ACDB-F328F5A094EC}" sibTransId="{8C1A79BC-0340-4615-9551-3B2BB5318B65}"/>
    <dgm:cxn modelId="{C69ED21A-5808-49AB-8049-0C09DAF37E84}" type="presOf" srcId="{1049A991-C4CC-4DB2-A7EC-7336833FD36B}" destId="{47832257-8050-428C-AF42-BD7E5984AC8C}" srcOrd="0" destOrd="0" presId="urn:microsoft.com/office/officeart/2005/8/layout/default"/>
    <dgm:cxn modelId="{C39F6143-51CB-4479-A154-57E53EB62997}" srcId="{ACF09115-8A96-46F8-9890-64A4F802B684}" destId="{4ADB998E-B801-4D62-B18A-C287FAEB7F69}" srcOrd="0" destOrd="0" parTransId="{BAAF58D7-5E7B-4319-9556-58A502EB447A}" sibTransId="{F3B66E26-C38C-4AA7-93A0-B3C3B6777F8A}"/>
    <dgm:cxn modelId="{694FB26B-AC7A-461B-8349-462EBDDF7B4C}" srcId="{ACF09115-8A96-46F8-9890-64A4F802B684}" destId="{8B40B956-3C09-4058-A8FA-04F4358B5381}" srcOrd="1" destOrd="0" parTransId="{42E7A332-4A4A-4C48-8794-86FB049F74B7}" sibTransId="{694B8CCE-49E9-458C-8C30-8F849D255BB0}"/>
    <dgm:cxn modelId="{5A9A894D-AE31-4B50-8B40-92FBB28A8A58}" srcId="{9607E5FC-8220-470D-9F19-3107F542EA80}" destId="{3FDFC363-98A0-4E18-A18F-C19346F4621D}" srcOrd="0" destOrd="0" parTransId="{5A845689-10BE-4246-BA02-5F93D8409438}" sibTransId="{5A2364FC-3188-41CF-9E77-1C1DA0A3D9BD}"/>
    <dgm:cxn modelId="{D19EA68B-5EBF-436D-BF03-5BBED074E3E2}" srcId="{ACF09115-8A96-46F8-9890-64A4F802B684}" destId="{1049A991-C4CC-4DB2-A7EC-7336833FD36B}" srcOrd="2" destOrd="0" parTransId="{3F900D76-8C54-4777-A77E-C1B8EDB83610}" sibTransId="{BA09C3A7-E523-4AB8-9155-CBA66C4B6997}"/>
    <dgm:cxn modelId="{D4CFEC98-96D2-4E47-909B-434A4F49017D}" type="presOf" srcId="{4ADB998E-B801-4D62-B18A-C287FAEB7F69}" destId="{505297D4-8730-4DDF-9461-6FB90F52C759}" srcOrd="0" destOrd="0" presId="urn:microsoft.com/office/officeart/2005/8/layout/default"/>
    <dgm:cxn modelId="{964188A8-3C8C-4FF1-8C86-6B5B670AB765}" type="presOf" srcId="{8B40B956-3C09-4058-A8FA-04F4358B5381}" destId="{1A3CE25D-C701-4D82-A31C-6726A76986ED}" srcOrd="0" destOrd="0" presId="urn:microsoft.com/office/officeart/2005/8/layout/default"/>
    <dgm:cxn modelId="{2950E9AC-45A8-4824-91F4-DE755B1121AD}" type="presOf" srcId="{9607E5FC-8220-470D-9F19-3107F542EA80}" destId="{05B35DEE-96AB-47DA-A8F7-A95295582151}" srcOrd="0" destOrd="0" presId="urn:microsoft.com/office/officeart/2005/8/layout/default"/>
    <dgm:cxn modelId="{6C8907C4-567A-45D1-90C9-54B9EEE2754A}" type="presOf" srcId="{57E800EC-5C10-4386-9B9D-9D62AA0E974F}" destId="{4FD7BF1A-639E-4163-8FC2-AA93E2FB9E2C}" srcOrd="0" destOrd="0" presId="urn:microsoft.com/office/officeart/2005/8/layout/default"/>
    <dgm:cxn modelId="{294D61C8-E3CF-4E25-B675-5D3E294926D9}" type="presOf" srcId="{3FDFC363-98A0-4E18-A18F-C19346F4621D}" destId="{05B35DEE-96AB-47DA-A8F7-A95295582151}" srcOrd="0" destOrd="1" presId="urn:microsoft.com/office/officeart/2005/8/layout/default"/>
    <dgm:cxn modelId="{0AE800E2-14AB-42CE-97DA-130B5C4269C2}" type="presOf" srcId="{ACF09115-8A96-46F8-9890-64A4F802B684}" destId="{F66607C1-779B-4C5A-8397-64B437472ABC}" srcOrd="0" destOrd="0" presId="urn:microsoft.com/office/officeart/2005/8/layout/default"/>
    <dgm:cxn modelId="{9B3214E3-A534-4CF4-BBBE-89954354D335}" srcId="{ACF09115-8A96-46F8-9890-64A4F802B684}" destId="{9607E5FC-8220-470D-9F19-3107F542EA80}" srcOrd="4" destOrd="0" parTransId="{515C5568-3E23-477B-840E-88C4C296369D}" sibTransId="{BB1614BC-548B-4572-9096-117E7203535A}"/>
    <dgm:cxn modelId="{E13766F1-4BEC-4CA5-8A00-CF33F03D700A}" srcId="{ACF09115-8A96-46F8-9890-64A4F802B684}" destId="{416BFA08-9776-4A10-94FC-148DD30ABC5D}" srcOrd="5" destOrd="0" parTransId="{3D0984D5-7737-4D68-9422-3934B51FE48D}" sibTransId="{6F965BC1-891F-438D-BA79-A730E6303020}"/>
    <dgm:cxn modelId="{B0AFBD67-0FFE-464B-BA8D-02B06914A370}" type="presParOf" srcId="{F66607C1-779B-4C5A-8397-64B437472ABC}" destId="{505297D4-8730-4DDF-9461-6FB90F52C759}" srcOrd="0" destOrd="0" presId="urn:microsoft.com/office/officeart/2005/8/layout/default"/>
    <dgm:cxn modelId="{254F2FD0-23CE-42FD-8BC2-0838E6D05A6E}" type="presParOf" srcId="{F66607C1-779B-4C5A-8397-64B437472ABC}" destId="{7B42608A-948A-4E4B-A3F1-BDB3415456DD}" srcOrd="1" destOrd="0" presId="urn:microsoft.com/office/officeart/2005/8/layout/default"/>
    <dgm:cxn modelId="{6CDF5264-340E-40B1-B9F4-032AAE33DE61}" type="presParOf" srcId="{F66607C1-779B-4C5A-8397-64B437472ABC}" destId="{1A3CE25D-C701-4D82-A31C-6726A76986ED}" srcOrd="2" destOrd="0" presId="urn:microsoft.com/office/officeart/2005/8/layout/default"/>
    <dgm:cxn modelId="{55617FD4-7E9A-488C-A34C-95C8F2CD28BD}" type="presParOf" srcId="{F66607C1-779B-4C5A-8397-64B437472ABC}" destId="{ED7E471C-901E-4A6E-8BFD-1C8AB17F9EA8}" srcOrd="3" destOrd="0" presId="urn:microsoft.com/office/officeart/2005/8/layout/default"/>
    <dgm:cxn modelId="{78C2634D-496B-40DA-9768-EB978B0A7233}" type="presParOf" srcId="{F66607C1-779B-4C5A-8397-64B437472ABC}" destId="{47832257-8050-428C-AF42-BD7E5984AC8C}" srcOrd="4" destOrd="0" presId="urn:microsoft.com/office/officeart/2005/8/layout/default"/>
    <dgm:cxn modelId="{DFE85B18-5AB6-4589-8BC6-910159885C2B}" type="presParOf" srcId="{F66607C1-779B-4C5A-8397-64B437472ABC}" destId="{B87CC583-17D2-4170-B9F1-66645C21B72D}" srcOrd="5" destOrd="0" presId="urn:microsoft.com/office/officeart/2005/8/layout/default"/>
    <dgm:cxn modelId="{8AE3C00B-A6EB-43CB-9748-B5B8DC3BB73B}" type="presParOf" srcId="{F66607C1-779B-4C5A-8397-64B437472ABC}" destId="{4FD7BF1A-639E-4163-8FC2-AA93E2FB9E2C}" srcOrd="6" destOrd="0" presId="urn:microsoft.com/office/officeart/2005/8/layout/default"/>
    <dgm:cxn modelId="{1A16F915-7FCE-4910-9F12-EC906AAF188A}" type="presParOf" srcId="{F66607C1-779B-4C5A-8397-64B437472ABC}" destId="{392FA0E3-2F8F-4DEA-A499-B31E5779A08E}" srcOrd="7" destOrd="0" presId="urn:microsoft.com/office/officeart/2005/8/layout/default"/>
    <dgm:cxn modelId="{58BA688E-B953-4E9C-84C7-CC3EBFB733CD}" type="presParOf" srcId="{F66607C1-779B-4C5A-8397-64B437472ABC}" destId="{05B35DEE-96AB-47DA-A8F7-A95295582151}" srcOrd="8" destOrd="0" presId="urn:microsoft.com/office/officeart/2005/8/layout/default"/>
    <dgm:cxn modelId="{AD2DD2FE-3D09-47E9-8CF7-32621D73A346}" type="presParOf" srcId="{F66607C1-779B-4C5A-8397-64B437472ABC}" destId="{935363ED-1D83-4EE0-AA82-2A11C2232B55}" srcOrd="9" destOrd="0" presId="urn:microsoft.com/office/officeart/2005/8/layout/default"/>
    <dgm:cxn modelId="{AC6E8C16-1AD1-4425-A719-C0D5F7189737}" type="presParOf" srcId="{F66607C1-779B-4C5A-8397-64B437472ABC}" destId="{46AF74C1-AB6C-4422-BF98-A3D8157BD90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7E2791-929D-4080-A75D-40969F44ECF8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95D87E-CB90-40DF-90C4-C7E52F9766EB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50000"/>
                </a:schemeClr>
              </a:solidFill>
            </a:rPr>
            <a:t>Staff Review</a:t>
          </a:r>
        </a:p>
      </dgm:t>
    </dgm:pt>
    <dgm:pt modelId="{E940FDDC-F255-4E70-9955-A96703458109}" type="parTrans" cxnId="{804C401F-7B0A-40B2-B75E-CD3570B165E7}">
      <dgm:prSet/>
      <dgm:spPr/>
      <dgm:t>
        <a:bodyPr/>
        <a:lstStyle/>
        <a:p>
          <a:endParaRPr lang="en-US"/>
        </a:p>
      </dgm:t>
    </dgm:pt>
    <dgm:pt modelId="{588BCBFF-6953-4B8C-91FB-EEC1C8889A5B}" type="sibTrans" cxnId="{804C401F-7B0A-40B2-B75E-CD3570B165E7}">
      <dgm:prSet/>
      <dgm:spPr/>
      <dgm:t>
        <a:bodyPr/>
        <a:lstStyle/>
        <a:p>
          <a:endParaRPr lang="en-US"/>
        </a:p>
      </dgm:t>
    </dgm:pt>
    <dgm:pt modelId="{46884983-1966-44EA-A4DF-290F9A3B8385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50000"/>
                </a:schemeClr>
              </a:solidFill>
            </a:rPr>
            <a:t>Toolkit Templates</a:t>
          </a:r>
        </a:p>
      </dgm:t>
    </dgm:pt>
    <dgm:pt modelId="{5A110B93-54AB-445D-AD39-ACE8A5927CBF}" type="parTrans" cxnId="{9B3EE69D-7A7A-4334-8DC2-963760A360E4}">
      <dgm:prSet/>
      <dgm:spPr/>
      <dgm:t>
        <a:bodyPr/>
        <a:lstStyle/>
        <a:p>
          <a:endParaRPr lang="en-US"/>
        </a:p>
      </dgm:t>
    </dgm:pt>
    <dgm:pt modelId="{2FE69797-6A93-4EB0-8A36-2FC9D47CDB5D}" type="sibTrans" cxnId="{9B3EE69D-7A7A-4334-8DC2-963760A360E4}">
      <dgm:prSet/>
      <dgm:spPr/>
      <dgm:t>
        <a:bodyPr/>
        <a:lstStyle/>
        <a:p>
          <a:endParaRPr lang="en-US"/>
        </a:p>
      </dgm:t>
    </dgm:pt>
    <dgm:pt modelId="{8D6016AC-7322-440F-A5A3-FC366BFB3D0D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50000"/>
                </a:schemeClr>
              </a:solidFill>
            </a:rPr>
            <a:t>Criteria for Approval</a:t>
          </a:r>
        </a:p>
      </dgm:t>
    </dgm:pt>
    <dgm:pt modelId="{5A2D8B7B-949A-4D87-B55F-C51D99D08A20}" type="parTrans" cxnId="{935C9916-1FCD-49E0-8DD2-70BF298EFF82}">
      <dgm:prSet/>
      <dgm:spPr/>
      <dgm:t>
        <a:bodyPr/>
        <a:lstStyle/>
        <a:p>
          <a:endParaRPr lang="en-US"/>
        </a:p>
      </dgm:t>
    </dgm:pt>
    <dgm:pt modelId="{1EA9EEC1-45B6-4211-B81D-F12C824D7A76}" type="sibTrans" cxnId="{935C9916-1FCD-49E0-8DD2-70BF298EFF82}">
      <dgm:prSet/>
      <dgm:spPr/>
      <dgm:t>
        <a:bodyPr/>
        <a:lstStyle/>
        <a:p>
          <a:endParaRPr lang="en-US"/>
        </a:p>
      </dgm:t>
    </dgm:pt>
    <dgm:pt modelId="{1041ABA3-1614-4E3C-BD03-5A8362B22AE9}" type="pres">
      <dgm:prSet presAssocID="{7C7E2791-929D-4080-A75D-40969F44ECF8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9C7B72AE-9D85-4410-879D-3E6C13D3DFC5}" type="pres">
      <dgm:prSet presAssocID="{5695D87E-CB90-40DF-90C4-C7E52F9766EB}" presName="Accent1" presStyleCnt="0"/>
      <dgm:spPr/>
    </dgm:pt>
    <dgm:pt modelId="{051267DC-8B39-4592-8D15-9D68BAB7BAEC}" type="pres">
      <dgm:prSet presAssocID="{5695D87E-CB90-40DF-90C4-C7E52F9766EB}" presName="Accent" presStyleLbl="node1" presStyleIdx="0" presStyleCnt="3"/>
      <dgm:spPr/>
    </dgm:pt>
    <dgm:pt modelId="{5518841B-0E93-49FD-B712-BBA7F81499FB}" type="pres">
      <dgm:prSet presAssocID="{5695D87E-CB90-40DF-90C4-C7E52F9766EB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E3554ED1-1998-42AD-891E-FE952F525135}" type="pres">
      <dgm:prSet presAssocID="{46884983-1966-44EA-A4DF-290F9A3B8385}" presName="Accent2" presStyleCnt="0"/>
      <dgm:spPr/>
    </dgm:pt>
    <dgm:pt modelId="{B6F546D7-6179-4615-9A8E-1BE3F36AD847}" type="pres">
      <dgm:prSet presAssocID="{46884983-1966-44EA-A4DF-290F9A3B8385}" presName="Accent" presStyleLbl="node1" presStyleIdx="1" presStyleCnt="3"/>
      <dgm:spPr/>
    </dgm:pt>
    <dgm:pt modelId="{F01FCAD3-8E13-4140-A118-9A5F3E710B16}" type="pres">
      <dgm:prSet presAssocID="{46884983-1966-44EA-A4DF-290F9A3B8385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C80DA7F3-7274-44BB-ADB2-2640E66BE6CF}" type="pres">
      <dgm:prSet presAssocID="{8D6016AC-7322-440F-A5A3-FC366BFB3D0D}" presName="Accent3" presStyleCnt="0"/>
      <dgm:spPr/>
    </dgm:pt>
    <dgm:pt modelId="{A10BBC7D-CF64-4EE0-BD2D-3E416C247C11}" type="pres">
      <dgm:prSet presAssocID="{8D6016AC-7322-440F-A5A3-FC366BFB3D0D}" presName="Accent" presStyleLbl="node1" presStyleIdx="2" presStyleCnt="3"/>
      <dgm:spPr/>
    </dgm:pt>
    <dgm:pt modelId="{A32DD811-CECC-4362-8649-347BA2C15AC4}" type="pres">
      <dgm:prSet presAssocID="{8D6016AC-7322-440F-A5A3-FC366BFB3D0D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935C9916-1FCD-49E0-8DD2-70BF298EFF82}" srcId="{7C7E2791-929D-4080-A75D-40969F44ECF8}" destId="{8D6016AC-7322-440F-A5A3-FC366BFB3D0D}" srcOrd="2" destOrd="0" parTransId="{5A2D8B7B-949A-4D87-B55F-C51D99D08A20}" sibTransId="{1EA9EEC1-45B6-4211-B81D-F12C824D7A76}"/>
    <dgm:cxn modelId="{482FC018-4566-4828-93EF-0A901F793E70}" type="presOf" srcId="{46884983-1966-44EA-A4DF-290F9A3B8385}" destId="{F01FCAD3-8E13-4140-A118-9A5F3E710B16}" srcOrd="0" destOrd="0" presId="urn:microsoft.com/office/officeart/2009/layout/CircleArrowProcess"/>
    <dgm:cxn modelId="{804C401F-7B0A-40B2-B75E-CD3570B165E7}" srcId="{7C7E2791-929D-4080-A75D-40969F44ECF8}" destId="{5695D87E-CB90-40DF-90C4-C7E52F9766EB}" srcOrd="0" destOrd="0" parTransId="{E940FDDC-F255-4E70-9955-A96703458109}" sibTransId="{588BCBFF-6953-4B8C-91FB-EEC1C8889A5B}"/>
    <dgm:cxn modelId="{6C0E6338-1C2F-462A-B71F-B14671C83769}" type="presOf" srcId="{5695D87E-CB90-40DF-90C4-C7E52F9766EB}" destId="{5518841B-0E93-49FD-B712-BBA7F81499FB}" srcOrd="0" destOrd="0" presId="urn:microsoft.com/office/officeart/2009/layout/CircleArrowProcess"/>
    <dgm:cxn modelId="{3B3C5055-41E9-4BB6-95B1-5FCCC1DE4624}" type="presOf" srcId="{7C7E2791-929D-4080-A75D-40969F44ECF8}" destId="{1041ABA3-1614-4E3C-BD03-5A8362B22AE9}" srcOrd="0" destOrd="0" presId="urn:microsoft.com/office/officeart/2009/layout/CircleArrowProcess"/>
    <dgm:cxn modelId="{9B3EE69D-7A7A-4334-8DC2-963760A360E4}" srcId="{7C7E2791-929D-4080-A75D-40969F44ECF8}" destId="{46884983-1966-44EA-A4DF-290F9A3B8385}" srcOrd="1" destOrd="0" parTransId="{5A110B93-54AB-445D-AD39-ACE8A5927CBF}" sibTransId="{2FE69797-6A93-4EB0-8A36-2FC9D47CDB5D}"/>
    <dgm:cxn modelId="{9535D6ED-E765-4274-AD12-41DCA09B8353}" type="presOf" srcId="{8D6016AC-7322-440F-A5A3-FC366BFB3D0D}" destId="{A32DD811-CECC-4362-8649-347BA2C15AC4}" srcOrd="0" destOrd="0" presId="urn:microsoft.com/office/officeart/2009/layout/CircleArrowProcess"/>
    <dgm:cxn modelId="{BFA42F35-839B-4031-A9A5-D479D6195706}" type="presParOf" srcId="{1041ABA3-1614-4E3C-BD03-5A8362B22AE9}" destId="{9C7B72AE-9D85-4410-879D-3E6C13D3DFC5}" srcOrd="0" destOrd="0" presId="urn:microsoft.com/office/officeart/2009/layout/CircleArrowProcess"/>
    <dgm:cxn modelId="{5F81E785-D293-4318-A486-9F69AC17CC53}" type="presParOf" srcId="{9C7B72AE-9D85-4410-879D-3E6C13D3DFC5}" destId="{051267DC-8B39-4592-8D15-9D68BAB7BAEC}" srcOrd="0" destOrd="0" presId="urn:microsoft.com/office/officeart/2009/layout/CircleArrowProcess"/>
    <dgm:cxn modelId="{AAB0E8B7-866B-4CEC-89E1-D90C5F7E5AA0}" type="presParOf" srcId="{1041ABA3-1614-4E3C-BD03-5A8362B22AE9}" destId="{5518841B-0E93-49FD-B712-BBA7F81499FB}" srcOrd="1" destOrd="0" presId="urn:microsoft.com/office/officeart/2009/layout/CircleArrowProcess"/>
    <dgm:cxn modelId="{F61C47C5-3031-4EA4-9FCA-91C41010679B}" type="presParOf" srcId="{1041ABA3-1614-4E3C-BD03-5A8362B22AE9}" destId="{E3554ED1-1998-42AD-891E-FE952F525135}" srcOrd="2" destOrd="0" presId="urn:microsoft.com/office/officeart/2009/layout/CircleArrowProcess"/>
    <dgm:cxn modelId="{7ECD678C-4AFF-4F11-8967-7E3802B255B9}" type="presParOf" srcId="{E3554ED1-1998-42AD-891E-FE952F525135}" destId="{B6F546D7-6179-4615-9A8E-1BE3F36AD847}" srcOrd="0" destOrd="0" presId="urn:microsoft.com/office/officeart/2009/layout/CircleArrowProcess"/>
    <dgm:cxn modelId="{76281FCF-AE40-4773-855F-62C786548E64}" type="presParOf" srcId="{1041ABA3-1614-4E3C-BD03-5A8362B22AE9}" destId="{F01FCAD3-8E13-4140-A118-9A5F3E710B16}" srcOrd="3" destOrd="0" presId="urn:microsoft.com/office/officeart/2009/layout/CircleArrowProcess"/>
    <dgm:cxn modelId="{2B026964-110A-472B-831C-791A5E821D00}" type="presParOf" srcId="{1041ABA3-1614-4E3C-BD03-5A8362B22AE9}" destId="{C80DA7F3-7274-44BB-ADB2-2640E66BE6CF}" srcOrd="4" destOrd="0" presId="urn:microsoft.com/office/officeart/2009/layout/CircleArrowProcess"/>
    <dgm:cxn modelId="{2DD5261C-F085-450C-A43D-5B1AF838AA60}" type="presParOf" srcId="{C80DA7F3-7274-44BB-ADB2-2640E66BE6CF}" destId="{A10BBC7D-CF64-4EE0-BD2D-3E416C247C11}" srcOrd="0" destOrd="0" presId="urn:microsoft.com/office/officeart/2009/layout/CircleArrowProcess"/>
    <dgm:cxn modelId="{B211EBA1-8604-4E3A-8C6A-1F594A152747}" type="presParOf" srcId="{1041ABA3-1614-4E3C-BD03-5A8362B22AE9}" destId="{A32DD811-CECC-4362-8649-347BA2C15AC4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70FD27-3BC1-9A44-8479-A59C894CA609}">
      <dsp:nvSpPr>
        <dsp:cNvPr id="0" name=""/>
        <dsp:cNvSpPr/>
      </dsp:nvSpPr>
      <dsp:spPr>
        <a:xfrm>
          <a:off x="0" y="0"/>
          <a:ext cx="2651887" cy="1325103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Intake and Admin Review</a:t>
          </a:r>
          <a:endParaRPr lang="en-US" sz="2300" b="0" kern="1200" dirty="0"/>
        </a:p>
      </dsp:txBody>
      <dsp:txXfrm>
        <a:off x="64686" y="64686"/>
        <a:ext cx="2522515" cy="1195731"/>
      </dsp:txXfrm>
    </dsp:sp>
    <dsp:sp modelId="{57062367-7E82-5043-9EA2-3BC80BA2B9BD}">
      <dsp:nvSpPr>
        <dsp:cNvPr id="0" name=""/>
        <dsp:cNvSpPr/>
      </dsp:nvSpPr>
      <dsp:spPr>
        <a:xfrm>
          <a:off x="0" y="1395637"/>
          <a:ext cx="2651887" cy="1325103"/>
        </a:xfrm>
        <a:prstGeom prst="roundRect">
          <a:avLst/>
        </a:prstGeom>
        <a:solidFill>
          <a:schemeClr val="accent1">
            <a:shade val="80000"/>
            <a:hueOff val="32930"/>
            <a:satOff val="-16280"/>
            <a:lumOff val="119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/>
            <a:t>Pre-Review with redefined summary</a:t>
          </a:r>
          <a:endParaRPr lang="en-US" sz="2300" b="0" kern="1200" dirty="0"/>
        </a:p>
      </dsp:txBody>
      <dsp:txXfrm>
        <a:off x="64686" y="1460323"/>
        <a:ext cx="2522515" cy="1195731"/>
      </dsp:txXfrm>
    </dsp:sp>
    <dsp:sp modelId="{BE687FDF-DD19-3545-8EB9-9F024703743E}">
      <dsp:nvSpPr>
        <dsp:cNvPr id="0" name=""/>
        <dsp:cNvSpPr/>
      </dsp:nvSpPr>
      <dsp:spPr>
        <a:xfrm>
          <a:off x="0" y="2808607"/>
          <a:ext cx="2651887" cy="1325103"/>
        </a:xfrm>
        <a:prstGeom prst="roundRect">
          <a:avLst/>
        </a:prstGeom>
        <a:solidFill>
          <a:schemeClr val="accent1">
            <a:shade val="80000"/>
            <a:hueOff val="65861"/>
            <a:satOff val="-32560"/>
            <a:lumOff val="239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001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50" kern="1200" dirty="0"/>
            <a:t>Evaluation against Regulatory Criteria for Approval</a:t>
          </a:r>
        </a:p>
      </dsp:txBody>
      <dsp:txXfrm>
        <a:off x="64686" y="2873293"/>
        <a:ext cx="2522515" cy="1195731"/>
      </dsp:txXfrm>
    </dsp:sp>
    <dsp:sp modelId="{F90284C6-C31F-2642-A9A7-4649CDB17325}">
      <dsp:nvSpPr>
        <dsp:cNvPr id="0" name=""/>
        <dsp:cNvSpPr/>
      </dsp:nvSpPr>
      <dsp:spPr>
        <a:xfrm>
          <a:off x="0" y="4179584"/>
          <a:ext cx="2651887" cy="1325103"/>
        </a:xfrm>
        <a:prstGeom prst="roundRect">
          <a:avLst/>
        </a:prstGeom>
        <a:solidFill>
          <a:schemeClr val="accent1">
            <a:shade val="80000"/>
            <a:hueOff val="98791"/>
            <a:satOff val="-48840"/>
            <a:lumOff val="359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Committee Determination</a:t>
          </a:r>
        </a:p>
      </dsp:txBody>
      <dsp:txXfrm>
        <a:off x="64686" y="4244270"/>
        <a:ext cx="2522515" cy="11957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70FD27-3BC1-9A44-8479-A59C894CA609}">
      <dsp:nvSpPr>
        <dsp:cNvPr id="0" name=""/>
        <dsp:cNvSpPr/>
      </dsp:nvSpPr>
      <dsp:spPr>
        <a:xfrm>
          <a:off x="2590" y="0"/>
          <a:ext cx="2651887" cy="1242597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IRB Staff: ARROW, Toolkit</a:t>
          </a:r>
          <a:endParaRPr lang="en-US" sz="2300" kern="1200" dirty="0"/>
        </a:p>
      </dsp:txBody>
      <dsp:txXfrm>
        <a:off x="63249" y="60659"/>
        <a:ext cx="2530569" cy="1121279"/>
      </dsp:txXfrm>
    </dsp:sp>
    <dsp:sp modelId="{57062367-7E82-5043-9EA2-3BC80BA2B9BD}">
      <dsp:nvSpPr>
        <dsp:cNvPr id="0" name=""/>
        <dsp:cNvSpPr/>
      </dsp:nvSpPr>
      <dsp:spPr>
        <a:xfrm>
          <a:off x="2590" y="1352277"/>
          <a:ext cx="2651887" cy="1390474"/>
        </a:xfrm>
        <a:prstGeom prst="roundRect">
          <a:avLst/>
        </a:prstGeom>
        <a:solidFill>
          <a:schemeClr val="accent1">
            <a:shade val="80000"/>
            <a:hueOff val="32930"/>
            <a:satOff val="-16280"/>
            <a:lumOff val="119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001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50" kern="1200" dirty="0"/>
            <a:t>IRB Staff:  </a:t>
          </a:r>
          <a:r>
            <a:rPr lang="en-US" sz="2250" b="0" kern="1200" dirty="0"/>
            <a:t>Focus on Completeness, Consistency, Clarity</a:t>
          </a:r>
        </a:p>
      </dsp:txBody>
      <dsp:txXfrm>
        <a:off x="70467" y="1420154"/>
        <a:ext cx="2516133" cy="1254720"/>
      </dsp:txXfrm>
    </dsp:sp>
    <dsp:sp modelId="{BE687FDF-DD19-3545-8EB9-9F024703743E}">
      <dsp:nvSpPr>
        <dsp:cNvPr id="0" name=""/>
        <dsp:cNvSpPr/>
      </dsp:nvSpPr>
      <dsp:spPr>
        <a:xfrm>
          <a:off x="2590" y="2869414"/>
          <a:ext cx="2651887" cy="1196535"/>
        </a:xfrm>
        <a:prstGeom prst="roundRect">
          <a:avLst/>
        </a:prstGeom>
        <a:solidFill>
          <a:schemeClr val="accent1">
            <a:shade val="80000"/>
            <a:hueOff val="65861"/>
            <a:satOff val="-32560"/>
            <a:lumOff val="239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 dirty="0"/>
            <a:t>IRB Members </a:t>
          </a:r>
          <a:r>
            <a:rPr lang="en-US" sz="2400" b="0" kern="1200" dirty="0"/>
            <a:t>with Staff support</a:t>
          </a:r>
          <a:endParaRPr lang="en-US" sz="2300" b="0" kern="1200" dirty="0"/>
        </a:p>
      </dsp:txBody>
      <dsp:txXfrm>
        <a:off x="61000" y="2927824"/>
        <a:ext cx="2535067" cy="1079715"/>
      </dsp:txXfrm>
    </dsp:sp>
    <dsp:sp modelId="{21B05C73-D0C7-5442-92D6-410C7E023EF1}">
      <dsp:nvSpPr>
        <dsp:cNvPr id="0" name=""/>
        <dsp:cNvSpPr/>
      </dsp:nvSpPr>
      <dsp:spPr>
        <a:xfrm>
          <a:off x="1295" y="4321010"/>
          <a:ext cx="2651887" cy="1183342"/>
        </a:xfrm>
        <a:prstGeom prst="roundRect">
          <a:avLst/>
        </a:prstGeom>
        <a:solidFill>
          <a:schemeClr val="accent1">
            <a:shade val="80000"/>
            <a:hueOff val="98791"/>
            <a:satOff val="-48840"/>
            <a:lumOff val="359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IRB Committee Review &amp; Vote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59061" y="4378776"/>
        <a:ext cx="2536355" cy="10678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E8027E-7D53-174C-B13C-8B6FEB33E3C3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B726A-85F7-1F4A-BCFB-4599F6DBE5EA}">
      <dsp:nvSpPr>
        <dsp:cNvPr id="0" name=""/>
        <dsp:cNvSpPr/>
      </dsp:nvSpPr>
      <dsp:spPr>
        <a:xfrm>
          <a:off x="0" y="2703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Implement HRPP Toolkit </a:t>
          </a:r>
        </a:p>
      </dsp:txBody>
      <dsp:txXfrm>
        <a:off x="0" y="2703"/>
        <a:ext cx="6900512" cy="921789"/>
      </dsp:txXfrm>
    </dsp:sp>
    <dsp:sp modelId="{3DA3E832-F50A-C34F-B67F-A586FDB13EEA}">
      <dsp:nvSpPr>
        <dsp:cNvPr id="0" name=""/>
        <dsp:cNvSpPr/>
      </dsp:nvSpPr>
      <dsp:spPr>
        <a:xfrm>
          <a:off x="0" y="924492"/>
          <a:ext cx="690051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902F91-2FC7-064D-B5E0-916D745B6CBF}">
      <dsp:nvSpPr>
        <dsp:cNvPr id="0" name=""/>
        <dsp:cNvSpPr/>
      </dsp:nvSpPr>
      <dsp:spPr>
        <a:xfrm>
          <a:off x="0" y="924492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Transition to “Protocol Based Applications” for certain biomedical studies </a:t>
          </a:r>
        </a:p>
      </dsp:txBody>
      <dsp:txXfrm>
        <a:off x="0" y="924492"/>
        <a:ext cx="6900512" cy="921789"/>
      </dsp:txXfrm>
    </dsp:sp>
    <dsp:sp modelId="{DEA2D62C-FFAB-8740-99EE-21E3B663A93E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B30372-5548-8841-A3ED-AD6C931E2774}">
      <dsp:nvSpPr>
        <dsp:cNvPr id="0" name=""/>
        <dsp:cNvSpPr/>
      </dsp:nvSpPr>
      <dsp:spPr>
        <a:xfrm>
          <a:off x="0" y="1846281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Transition from “approval ready” to “review ready” approach</a:t>
          </a:r>
        </a:p>
      </dsp:txBody>
      <dsp:txXfrm>
        <a:off x="0" y="1846281"/>
        <a:ext cx="6900512" cy="921789"/>
      </dsp:txXfrm>
    </dsp:sp>
    <dsp:sp modelId="{A3EFB878-904D-8B46-8E8F-B3F6164BA064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E08209-9434-A34F-A42A-FF461B2F2D76}">
      <dsp:nvSpPr>
        <dsp:cNvPr id="0" name=""/>
        <dsp:cNvSpPr/>
      </dsp:nvSpPr>
      <dsp:spPr>
        <a:xfrm>
          <a:off x="0" y="2768070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Use of worksheets/checklists to supplement IRB member review of review-ready documents </a:t>
          </a:r>
        </a:p>
      </dsp:txBody>
      <dsp:txXfrm>
        <a:off x="0" y="2768070"/>
        <a:ext cx="6900512" cy="921789"/>
      </dsp:txXfrm>
    </dsp:sp>
    <dsp:sp modelId="{CC76DC31-CB25-BA4E-A3E4-22048F6AF40B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C5BF4F-18BE-C641-A596-9A9771C87694}">
      <dsp:nvSpPr>
        <dsp:cNvPr id="0" name=""/>
        <dsp:cNvSpPr/>
      </dsp:nvSpPr>
      <dsp:spPr>
        <a:xfrm>
          <a:off x="0" y="3689859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Staff assigned to support a study for the life of the study</a:t>
          </a:r>
        </a:p>
      </dsp:txBody>
      <dsp:txXfrm>
        <a:off x="0" y="3689859"/>
        <a:ext cx="6900512" cy="921789"/>
      </dsp:txXfrm>
    </dsp:sp>
    <dsp:sp modelId="{431E219D-4C86-3A45-AD3C-18E9F8C86C54}">
      <dsp:nvSpPr>
        <dsp:cNvPr id="0" name=""/>
        <dsp:cNvSpPr/>
      </dsp:nvSpPr>
      <dsp:spPr>
        <a:xfrm>
          <a:off x="0" y="4611648"/>
          <a:ext cx="690051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889BC-8F88-6340-8A06-2F1A060ED0CB}">
      <dsp:nvSpPr>
        <dsp:cNvPr id="0" name=""/>
        <dsp:cNvSpPr/>
      </dsp:nvSpPr>
      <dsp:spPr>
        <a:xfrm>
          <a:off x="0" y="4611648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Committee scheduling and configuration changes</a:t>
          </a:r>
        </a:p>
      </dsp:txBody>
      <dsp:txXfrm>
        <a:off x="0" y="4611648"/>
        <a:ext cx="6900512" cy="9217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1AC87-D78A-4FB3-B2A0-7A2862A63542}">
      <dsp:nvSpPr>
        <dsp:cNvPr id="0" name=""/>
        <dsp:cNvSpPr/>
      </dsp:nvSpPr>
      <dsp:spPr>
        <a:xfrm>
          <a:off x="1895109" y="1671907"/>
          <a:ext cx="2043443" cy="2043443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IRB Committees</a:t>
          </a:r>
        </a:p>
      </dsp:txBody>
      <dsp:txXfrm>
        <a:off x="2305932" y="2150574"/>
        <a:ext cx="1221797" cy="1050372"/>
      </dsp:txXfrm>
    </dsp:sp>
    <dsp:sp modelId="{FDBEA430-24CC-4719-A90D-1F6BAC8ACEFA}">
      <dsp:nvSpPr>
        <dsp:cNvPr id="0" name=""/>
        <dsp:cNvSpPr/>
      </dsp:nvSpPr>
      <dsp:spPr>
        <a:xfrm>
          <a:off x="706197" y="1188912"/>
          <a:ext cx="1486140" cy="148614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IRB Office</a:t>
          </a:r>
        </a:p>
      </dsp:txBody>
      <dsp:txXfrm>
        <a:off x="1080337" y="1565313"/>
        <a:ext cx="737860" cy="733338"/>
      </dsp:txXfrm>
    </dsp:sp>
    <dsp:sp modelId="{23897A5B-005A-4D41-9F5D-C20935548263}">
      <dsp:nvSpPr>
        <dsp:cNvPr id="0" name=""/>
        <dsp:cNvSpPr/>
      </dsp:nvSpPr>
      <dsp:spPr>
        <a:xfrm rot="20700000">
          <a:off x="1538587" y="163627"/>
          <a:ext cx="1456114" cy="145611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Study Teams</a:t>
          </a:r>
        </a:p>
      </dsp:txBody>
      <dsp:txXfrm rot="-20700000">
        <a:off x="1857956" y="482995"/>
        <a:ext cx="817377" cy="817377"/>
      </dsp:txXfrm>
    </dsp:sp>
    <dsp:sp modelId="{7DDB2B27-AACC-441B-95FA-A37DCB7DF81F}">
      <dsp:nvSpPr>
        <dsp:cNvPr id="0" name=""/>
        <dsp:cNvSpPr/>
      </dsp:nvSpPr>
      <dsp:spPr>
        <a:xfrm>
          <a:off x="1732797" y="1366494"/>
          <a:ext cx="2615607" cy="2615607"/>
        </a:xfrm>
        <a:prstGeom prst="circularArrow">
          <a:avLst>
            <a:gd name="adj1" fmla="val 4688"/>
            <a:gd name="adj2" fmla="val 299029"/>
            <a:gd name="adj3" fmla="val 2503686"/>
            <a:gd name="adj4" fmla="val 15888426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05DA7A-5872-4617-82F6-C9138FC57F1E}">
      <dsp:nvSpPr>
        <dsp:cNvPr id="0" name=""/>
        <dsp:cNvSpPr/>
      </dsp:nvSpPr>
      <dsp:spPr>
        <a:xfrm>
          <a:off x="443004" y="862141"/>
          <a:ext cx="1900402" cy="19004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607141-2537-4C0E-B3D8-DF87BC63A5CC}">
      <dsp:nvSpPr>
        <dsp:cNvPr id="0" name=""/>
        <dsp:cNvSpPr/>
      </dsp:nvSpPr>
      <dsp:spPr>
        <a:xfrm>
          <a:off x="1201773" y="-153261"/>
          <a:ext cx="2049016" cy="204901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297D4-8730-4DDF-9461-6FB90F52C759}">
      <dsp:nvSpPr>
        <dsp:cNvPr id="0" name=""/>
        <dsp:cNvSpPr/>
      </dsp:nvSpPr>
      <dsp:spPr>
        <a:xfrm>
          <a:off x="0" y="574931"/>
          <a:ext cx="3073399" cy="184403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 Narrow" panose="020B0606020202030204" pitchFamily="34" charset="0"/>
            </a:rPr>
            <a:t>SOPs (~37)</a:t>
          </a:r>
        </a:p>
        <a:p>
          <a:pPr marL="0" lvl="0" indent="0" defTabSz="800100">
            <a:lnSpc>
              <a:spcPct val="125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800" b="1" kern="1200" dirty="0">
              <a:latin typeface="Arial Narrow" panose="020B0606020202030204" pitchFamily="34" charset="0"/>
            </a:rPr>
            <a:t>Examples: Intake, Pre-Review, Non-Committee Review, IRB Meeting Conduct, Investigations</a:t>
          </a:r>
        </a:p>
      </dsp:txBody>
      <dsp:txXfrm>
        <a:off x="0" y="574931"/>
        <a:ext cx="3073399" cy="1844039"/>
      </dsp:txXfrm>
    </dsp:sp>
    <dsp:sp modelId="{1A3CE25D-C701-4D82-A31C-6726A76986ED}">
      <dsp:nvSpPr>
        <dsp:cNvPr id="0" name=""/>
        <dsp:cNvSpPr/>
      </dsp:nvSpPr>
      <dsp:spPr>
        <a:xfrm>
          <a:off x="3380739" y="574931"/>
          <a:ext cx="3073399" cy="184403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latin typeface="Arial Narrow" panose="020B0606020202030204" pitchFamily="34" charset="0"/>
            </a:rPr>
            <a:t>Worksheets (~23)</a:t>
          </a:r>
        </a:p>
        <a:p>
          <a:pPr marL="0" lvl="0" indent="0" algn="l" defTabSz="800100">
            <a:lnSpc>
              <a:spcPct val="125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latin typeface="Arial Narrow" panose="020B0606020202030204" pitchFamily="34" charset="0"/>
            </a:rPr>
            <a:t>Examples:  Exempt determination, Criteria for Approval,  Emergency Use</a:t>
          </a:r>
        </a:p>
      </dsp:txBody>
      <dsp:txXfrm>
        <a:off x="3380739" y="574931"/>
        <a:ext cx="3073399" cy="1844039"/>
      </dsp:txXfrm>
    </dsp:sp>
    <dsp:sp modelId="{47832257-8050-428C-AF42-BD7E5984AC8C}">
      <dsp:nvSpPr>
        <dsp:cNvPr id="0" name=""/>
        <dsp:cNvSpPr/>
      </dsp:nvSpPr>
      <dsp:spPr>
        <a:xfrm>
          <a:off x="6761479" y="574931"/>
          <a:ext cx="3073399" cy="184403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 Narrow" panose="020B0606020202030204" pitchFamily="34" charset="0"/>
            </a:rPr>
            <a:t>Checklists (~15) </a:t>
          </a:r>
        </a:p>
        <a:p>
          <a:pPr marL="0" lvl="0" indent="0" algn="l" defTabSz="800100">
            <a:lnSpc>
              <a:spcPct val="125000"/>
            </a:lnSpc>
            <a:spcBef>
              <a:spcPct val="0"/>
            </a:spcBef>
            <a:buNone/>
          </a:pPr>
          <a:r>
            <a:rPr lang="en-US" sz="1800" b="1" kern="1200" dirty="0">
              <a:latin typeface="Arial Narrow" panose="020B0606020202030204" pitchFamily="34" charset="0"/>
            </a:rPr>
            <a:t>Examples: Pre-Review, Non-Committee Review, Children, Waiver of Consent Process</a:t>
          </a:r>
        </a:p>
      </dsp:txBody>
      <dsp:txXfrm>
        <a:off x="6761479" y="574931"/>
        <a:ext cx="3073399" cy="1844039"/>
      </dsp:txXfrm>
    </dsp:sp>
    <dsp:sp modelId="{4FD7BF1A-639E-4163-8FC2-AA93E2FB9E2C}">
      <dsp:nvSpPr>
        <dsp:cNvPr id="0" name=""/>
        <dsp:cNvSpPr/>
      </dsp:nvSpPr>
      <dsp:spPr>
        <a:xfrm>
          <a:off x="0" y="2726310"/>
          <a:ext cx="3073399" cy="184403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 Narrow" panose="020B0606020202030204" pitchFamily="34" charset="0"/>
            </a:rPr>
            <a:t>Process Maps</a:t>
          </a:r>
        </a:p>
        <a:p>
          <a:pPr marL="0" lvl="0" indent="0" algn="l" defTabSz="800100">
            <a:lnSpc>
              <a:spcPct val="125000"/>
            </a:lnSpc>
            <a:spcBef>
              <a:spcPct val="0"/>
            </a:spcBef>
            <a:buNone/>
          </a:pPr>
          <a:r>
            <a:rPr lang="en-US" sz="1800" b="1" kern="1200" dirty="0">
              <a:latin typeface="Arial Narrow" panose="020B0606020202030204" pitchFamily="34" charset="0"/>
            </a:rPr>
            <a:t>Intake Flow Chart</a:t>
          </a:r>
        </a:p>
        <a:p>
          <a:pPr marL="0" lvl="0" indent="0" algn="l" defTabSz="800100">
            <a:lnSpc>
              <a:spcPct val="125000"/>
            </a:lnSpc>
            <a:spcBef>
              <a:spcPct val="0"/>
            </a:spcBef>
            <a:buNone/>
          </a:pPr>
          <a:r>
            <a:rPr lang="en-US" sz="1800" b="1" kern="1200" dirty="0">
              <a:latin typeface="Arial Narrow" panose="020B0606020202030204" pitchFamily="34" charset="0"/>
            </a:rPr>
            <a:t>Non-Committee  Flow Chart</a:t>
          </a:r>
        </a:p>
        <a:p>
          <a:pPr marL="0" lvl="0" indent="0" algn="l" defTabSz="800100">
            <a:lnSpc>
              <a:spcPct val="125000"/>
            </a:lnSpc>
            <a:spcBef>
              <a:spcPct val="0"/>
            </a:spcBef>
            <a:buNone/>
          </a:pPr>
          <a:r>
            <a:rPr lang="en-US" sz="1800" b="1" kern="1200" dirty="0">
              <a:latin typeface="Arial Narrow" panose="020B0606020202030204" pitchFamily="34" charset="0"/>
            </a:rPr>
            <a:t>Convened IRB Flow Chart</a:t>
          </a:r>
        </a:p>
      </dsp:txBody>
      <dsp:txXfrm>
        <a:off x="0" y="2726310"/>
        <a:ext cx="3073399" cy="1844039"/>
      </dsp:txXfrm>
    </dsp:sp>
    <dsp:sp modelId="{05B35DEE-96AB-47DA-A8F7-A95295582151}">
      <dsp:nvSpPr>
        <dsp:cNvPr id="0" name=""/>
        <dsp:cNvSpPr/>
      </dsp:nvSpPr>
      <dsp:spPr>
        <a:xfrm>
          <a:off x="3380739" y="2726310"/>
          <a:ext cx="3073399" cy="184403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>
            <a:latin typeface="Arial Narrow" panose="020B0606020202030204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 Narrow" panose="020B0606020202030204" pitchFamily="34" charset="0"/>
            </a:rPr>
            <a:t>Templates (~38)</a:t>
          </a:r>
        </a:p>
        <a:p>
          <a:pPr marL="171450" lvl="1" indent="-171450" algn="l" defTabSz="800100">
            <a:lnSpc>
              <a:spcPct val="125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latin typeface="Arial Narrow" panose="020B0606020202030204" pitchFamily="34" charset="0"/>
            </a:rPr>
            <a:t>Examples: Consent document, Protocol, Minutes, Approval letters</a:t>
          </a:r>
        </a:p>
      </dsp:txBody>
      <dsp:txXfrm>
        <a:off x="3380739" y="2726310"/>
        <a:ext cx="3073399" cy="1844039"/>
      </dsp:txXfrm>
    </dsp:sp>
    <dsp:sp modelId="{46AF74C1-AB6C-4422-BF98-A3D8157BD906}">
      <dsp:nvSpPr>
        <dsp:cNvPr id="0" name=""/>
        <dsp:cNvSpPr/>
      </dsp:nvSpPr>
      <dsp:spPr>
        <a:xfrm>
          <a:off x="6761479" y="2726310"/>
          <a:ext cx="3073399" cy="184403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 Narrow" panose="020B0606020202030204" pitchFamily="34" charset="0"/>
            </a:rPr>
            <a:t>Other Resources</a:t>
          </a:r>
        </a:p>
        <a:p>
          <a:pPr marL="0" lvl="0" indent="0" algn="l" defTabSz="800100">
            <a:lnSpc>
              <a:spcPct val="125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 Narrow" panose="020B0606020202030204" pitchFamily="34" charset="0"/>
            </a:rPr>
            <a:t>Investigator Manual </a:t>
          </a:r>
        </a:p>
        <a:p>
          <a:pPr marL="0" lvl="0" indent="0" algn="l" defTabSz="800100">
            <a:lnSpc>
              <a:spcPct val="125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 Narrow" panose="020B0606020202030204" pitchFamily="34" charset="0"/>
            </a:rPr>
            <a:t>Human Research Protection Program Plan</a:t>
          </a:r>
        </a:p>
      </dsp:txBody>
      <dsp:txXfrm>
        <a:off x="6761479" y="2726310"/>
        <a:ext cx="3073399" cy="18440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267DC-8B39-4592-8D15-9D68BAB7BAEC}">
      <dsp:nvSpPr>
        <dsp:cNvPr id="0" name=""/>
        <dsp:cNvSpPr/>
      </dsp:nvSpPr>
      <dsp:spPr>
        <a:xfrm>
          <a:off x="3810645" y="0"/>
          <a:ext cx="2916467" cy="291691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18841B-0E93-49FD-B712-BBA7F81499FB}">
      <dsp:nvSpPr>
        <dsp:cNvPr id="0" name=""/>
        <dsp:cNvSpPr/>
      </dsp:nvSpPr>
      <dsp:spPr>
        <a:xfrm>
          <a:off x="4455280" y="1053093"/>
          <a:ext cx="1620624" cy="810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bg1">
                  <a:lumMod val="50000"/>
                </a:schemeClr>
              </a:solidFill>
            </a:rPr>
            <a:t>Staff Review</a:t>
          </a:r>
        </a:p>
      </dsp:txBody>
      <dsp:txXfrm>
        <a:off x="4455280" y="1053093"/>
        <a:ext cx="1620624" cy="810118"/>
      </dsp:txXfrm>
    </dsp:sp>
    <dsp:sp modelId="{B6F546D7-6179-4615-9A8E-1BE3F36AD847}">
      <dsp:nvSpPr>
        <dsp:cNvPr id="0" name=""/>
        <dsp:cNvSpPr/>
      </dsp:nvSpPr>
      <dsp:spPr>
        <a:xfrm>
          <a:off x="3000606" y="1675981"/>
          <a:ext cx="2916467" cy="291691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FCAD3-8E13-4140-A118-9A5F3E710B16}">
      <dsp:nvSpPr>
        <dsp:cNvPr id="0" name=""/>
        <dsp:cNvSpPr/>
      </dsp:nvSpPr>
      <dsp:spPr>
        <a:xfrm>
          <a:off x="3648527" y="2738770"/>
          <a:ext cx="1620624" cy="810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bg1">
                  <a:lumMod val="50000"/>
                </a:schemeClr>
              </a:solidFill>
            </a:rPr>
            <a:t>Toolkit Templates</a:t>
          </a:r>
        </a:p>
      </dsp:txBody>
      <dsp:txXfrm>
        <a:off x="3648527" y="2738770"/>
        <a:ext cx="1620624" cy="810118"/>
      </dsp:txXfrm>
    </dsp:sp>
    <dsp:sp modelId="{A10BBC7D-CF64-4EE0-BD2D-3E416C247C11}">
      <dsp:nvSpPr>
        <dsp:cNvPr id="0" name=""/>
        <dsp:cNvSpPr/>
      </dsp:nvSpPr>
      <dsp:spPr>
        <a:xfrm>
          <a:off x="4018220" y="3552524"/>
          <a:ext cx="2505697" cy="250670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DD811-CECC-4362-8649-347BA2C15AC4}">
      <dsp:nvSpPr>
        <dsp:cNvPr id="0" name=""/>
        <dsp:cNvSpPr/>
      </dsp:nvSpPr>
      <dsp:spPr>
        <a:xfrm>
          <a:off x="4459114" y="4426870"/>
          <a:ext cx="1620624" cy="810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bg1">
                  <a:lumMod val="50000"/>
                </a:schemeClr>
              </a:solidFill>
            </a:rPr>
            <a:t>Criteria for Approval</a:t>
          </a:r>
        </a:p>
      </dsp:txBody>
      <dsp:txXfrm>
        <a:off x="4459114" y="4426870"/>
        <a:ext cx="1620624" cy="810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A3D4F-8141-472E-855C-5C1B680D8F0E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7A770-9C9D-4A0E-83DB-C736952690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988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FF21-C933-034E-8A18-3B504A3A00D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873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8E3F9F-EEC9-4BC8-A9FD-234B2D5FBC3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877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3" tIns="46311" rIns="92623" bIns="46311"/>
          <a:lstStyle/>
          <a:p>
            <a:endParaRPr lang="en-US" altLang="en-US" dirty="0"/>
          </a:p>
        </p:txBody>
      </p:sp>
      <p:sp>
        <p:nvSpPr>
          <p:cNvPr id="93188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1075"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81075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81075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81075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81075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B21818F-59C7-4DA2-8CF4-BE067E608BEC}" type="datetime1">
              <a:rPr lang="en-US" altLang="en-US" sz="1100" smtClean="0"/>
              <a:pPr/>
              <a:t>3/22/2021</a:t>
            </a:fld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166096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7A770-9C9D-4A0E-83DB-C736952690E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99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7A770-9C9D-4A0E-83DB-C736952690E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972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FF21-C933-034E-8A18-3B504A3A00D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9884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7A770-9C9D-4A0E-83DB-C736952690E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796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7A770-9C9D-4A0E-83DB-C736952690E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246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7A770-9C9D-4A0E-83DB-C736952690E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503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7A770-9C9D-4A0E-83DB-C736952690E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6013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7A770-9C9D-4A0E-83DB-C736952690E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655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3" tIns="46311" rIns="92623" bIns="46311"/>
          <a:lstStyle/>
          <a:p>
            <a:endParaRPr lang="en-US" altLang="en-US" dirty="0"/>
          </a:p>
        </p:txBody>
      </p:sp>
      <p:sp>
        <p:nvSpPr>
          <p:cNvPr id="93188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1075"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81075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81075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81075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81075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B21818F-59C7-4DA2-8CF4-BE067E608BEC}" type="datetime1">
              <a:rPr lang="en-US" altLang="en-US" sz="1100" smtClean="0"/>
              <a:pPr/>
              <a:t>3/22/2021</a:t>
            </a:fld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1432817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7A770-9C9D-4A0E-83DB-C736952690E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5099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7A770-9C9D-4A0E-83DB-C736952690E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9776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3" tIns="46311" rIns="92623" bIns="46311"/>
          <a:lstStyle/>
          <a:p>
            <a:endParaRPr lang="en-US" altLang="en-US" dirty="0"/>
          </a:p>
        </p:txBody>
      </p:sp>
      <p:sp>
        <p:nvSpPr>
          <p:cNvPr id="93188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1075"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81075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81075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81075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81075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B21818F-59C7-4DA2-8CF4-BE067E608BEC}" type="datetime1">
              <a:rPr lang="en-US" altLang="en-US" sz="1100" smtClean="0"/>
              <a:pPr/>
              <a:t>3/22/2021</a:t>
            </a:fld>
            <a:endParaRPr lang="en-US" altLang="en-US" sz="110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9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1075"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81075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81075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81075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81075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A75D844-864E-497E-AACC-D9E76AACFC63}" type="datetime1">
              <a:rPr lang="en-US" altLang="en-US" sz="1100" smtClean="0"/>
              <a:pPr/>
              <a:t>3/22/2021</a:t>
            </a:fld>
            <a:endParaRPr lang="en-US" altLang="en-US" sz="1100" dirty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0" tIns="44067" rIns="88130" bIns="44067"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9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1075"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81075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81075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81075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81075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9577F3C-1468-4FD4-A3EC-6845088122CE}" type="datetime1">
              <a:rPr lang="en-US" altLang="en-US" sz="1100" smtClean="0"/>
              <a:pPr/>
              <a:t>3/22/2021</a:t>
            </a:fld>
            <a:endParaRPr lang="en-US" altLang="en-US" sz="1100" dirty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0" tIns="44067" rIns="88130" bIns="44067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96098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9"/>
          <p:cNvSpPr txBox="1">
            <a:spLocks noGrp="1" noChangeArrowheads="1"/>
          </p:cNvSpPr>
          <p:nvPr/>
        </p:nvSpPr>
        <p:spPr bwMode="auto">
          <a:xfrm>
            <a:off x="3505200" y="309563"/>
            <a:ext cx="315595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96" tIns="49196" rIns="98396" bIns="49196" anchor="b"/>
          <a:lstStyle>
            <a:lvl1pPr defTabSz="979488"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79488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79488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79488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79488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fld id="{2133141E-DFB7-4CC5-B02C-FC900EC3597E}" type="datetime1">
              <a:rPr lang="en-US" altLang="en-US" sz="1100" i="1"/>
              <a:pPr algn="r" eaLnBrk="1" hangingPunct="1">
                <a:lnSpc>
                  <a:spcPct val="90000"/>
                </a:lnSpc>
              </a:pPr>
              <a:t>3/22/2021</a:t>
            </a:fld>
            <a:endParaRPr lang="en-US" altLang="en-US" sz="1100" i="1" dirty="0"/>
          </a:p>
        </p:txBody>
      </p:sp>
      <p:sp>
        <p:nvSpPr>
          <p:cNvPr id="10137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8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763" tIns="45881" rIns="91763" bIns="45881"/>
          <a:lstStyle/>
          <a:p>
            <a:pPr eaLnBrk="1" hangingPunct="1"/>
            <a:endParaRPr lang="en-US" altLang="en-US" dirty="0"/>
          </a:p>
        </p:txBody>
      </p:sp>
      <p:sp>
        <p:nvSpPr>
          <p:cNvPr id="101381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63" tIns="45881" rIns="91763" bIns="45881" anchor="b"/>
          <a:lstStyle>
            <a:lvl1pPr defTabSz="909638"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F9B24E1-501A-4EE1-94E4-5C617C6A6419}" type="slidenum">
              <a:rPr lang="en-US" altLang="en-US" sz="1100">
                <a:cs typeface="Arial" charset="0"/>
              </a:rPr>
              <a:pPr algn="r" eaLnBrk="1" hangingPunct="1"/>
              <a:t>27</a:t>
            </a:fld>
            <a:endParaRPr lang="en-US" altLang="en-US" sz="1100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9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1075"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81075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81075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81075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81075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F1D2FFF-D384-423A-92FA-55EE355CC8C1}" type="datetime1">
              <a:rPr lang="en-US" altLang="en-US" sz="1100" smtClean="0"/>
              <a:pPr/>
              <a:t>3/22/2021</a:t>
            </a:fld>
            <a:endParaRPr lang="en-US" altLang="en-US" sz="1100" dirty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0" tIns="44067" rIns="88130" bIns="44067"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9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1075"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81075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81075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81075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81075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974725E-3241-4BB0-99AA-A0B72C39FC30}" type="datetime1">
              <a:rPr lang="en-US" altLang="en-US" sz="1100" smtClean="0"/>
              <a:pPr/>
              <a:t>3/22/2021</a:t>
            </a:fld>
            <a:endParaRPr lang="en-US" altLang="en-US" sz="1100" dirty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0" tIns="44067" rIns="88130" bIns="44067"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7A770-9C9D-4A0E-83DB-C736952690E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7744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7A770-9C9D-4A0E-83DB-C736952690E3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05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FF21-C933-034E-8A18-3B504A3A00D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365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7A770-9C9D-4A0E-83DB-C736952690E3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9787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7A770-9C9D-4A0E-83DB-C736952690E3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0272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7A770-9C9D-4A0E-83DB-C736952690E3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0006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7A770-9C9D-4A0E-83DB-C736952690E3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6436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7A770-9C9D-4A0E-83DB-C736952690E3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7305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7A770-9C9D-4A0E-83DB-C736952690E3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4322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7A770-9C9D-4A0E-83DB-C736952690E3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0057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7A770-9C9D-4A0E-83DB-C736952690E3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6261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7A770-9C9D-4A0E-83DB-C736952690E3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1144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7A770-9C9D-4A0E-83DB-C736952690E3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07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FF21-C933-034E-8A18-3B504A3A00D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9257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FF21-C933-034E-8A18-3B504A3A00D6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698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7A770-9C9D-4A0E-83DB-C736952690E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724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FF21-C933-034E-8A18-3B504A3A00D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729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FF21-C933-034E-8A18-3B504A3A00D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274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FF21-C933-034E-8A18-3B504A3A00D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549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8E3F9F-EEC9-4BC8-A9FD-234B2D5FBC3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345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4728" y="2283618"/>
            <a:ext cx="8200724" cy="2290763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4728" y="4747444"/>
            <a:ext cx="820072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572402"/>
            <a:ext cx="12192000" cy="353783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0" y="2883463"/>
            <a:ext cx="12192000" cy="2226775"/>
          </a:xfrm>
        </p:spPr>
        <p:txBody>
          <a:bodyPr lIns="457200" tIns="274320" rIns="457200" bIns="274320">
            <a:normAutofit/>
          </a:bodyPr>
          <a:lstStyle>
            <a:lvl1pPr>
              <a:lnSpc>
                <a:spcPts val="5500"/>
              </a:lnSpc>
              <a:spcAft>
                <a:spcPts val="1200"/>
              </a:spcAft>
              <a:defRPr sz="5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51285" y="2793038"/>
            <a:ext cx="1334449" cy="9042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51934" y="1874731"/>
            <a:ext cx="1333500" cy="918919"/>
          </a:xfrm>
        </p:spPr>
        <p:txBody>
          <a:bodyPr>
            <a:noAutofit/>
          </a:bodyPr>
          <a:lstStyle>
            <a:lvl1pPr marL="0" indent="0" algn="ctr">
              <a:buNone/>
              <a:defRPr sz="5500" b="1">
                <a:solidFill>
                  <a:srgbClr val="C00000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B8F6B5D-EDBA-406C-8BF4-69DCE65F7E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3670"/>
            <a:ext cx="487680" cy="3643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="ctr"/>
          <a:lstStyle>
            <a:lvl1pPr algn="ctr">
              <a:defRPr sz="1000" b="1">
                <a:solidFill>
                  <a:srgbClr val="FFFFFF"/>
                </a:solidFill>
              </a:defRPr>
            </a:lvl1pPr>
          </a:lstStyle>
          <a:p>
            <a:fld id="{B28838BE-5EAD-434C-B290-9193BA7633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15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93853" y="277795"/>
            <a:ext cx="11119899" cy="131179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3600" cap="none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93712" y="1723473"/>
            <a:ext cx="11120440" cy="6861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b="1" cap="none">
                <a:solidFill>
                  <a:schemeClr val="accent1"/>
                </a:solidFill>
                <a:latin typeface="+mn-lt"/>
                <a:cs typeface="Arial Narrow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 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93712" y="2409639"/>
            <a:ext cx="11120040" cy="289928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Font typeface="Arial" charset="0"/>
              <a:buChar char="•"/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4BD1530E-FFDE-4A48-B3F2-44DFED3189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552" y="6092687"/>
            <a:ext cx="914400" cy="685800"/>
          </a:xfrm>
          <a:prstGeom prst="rect">
            <a:avLst/>
          </a:prstGeom>
        </p:spPr>
      </p:pic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55C5563-3CF6-41EA-90B7-91357E8B76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3670"/>
            <a:ext cx="487680" cy="3643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="ctr"/>
          <a:lstStyle>
            <a:lvl1pPr algn="ctr">
              <a:defRPr sz="1000" b="1">
                <a:solidFill>
                  <a:srgbClr val="FFFFFF"/>
                </a:solidFill>
              </a:defRPr>
            </a:lvl1pPr>
          </a:lstStyle>
          <a:p>
            <a:fld id="{B28838BE-5EAD-434C-B290-9193BA7633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025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551404" y="575733"/>
            <a:ext cx="8640597" cy="563399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51407" y="575731"/>
            <a:ext cx="8262085" cy="1486132"/>
          </a:xfrm>
        </p:spPr>
        <p:txBody>
          <a:bodyPr lIns="274320" tIns="274320" rIns="274320" bIns="274320">
            <a:normAutofit/>
          </a:bodyPr>
          <a:lstStyle>
            <a:lvl1pPr>
              <a:lnSpc>
                <a:spcPts val="4000"/>
              </a:lnSpc>
              <a:defRPr sz="4500" cap="all" baseline="0"/>
            </a:lvl1pPr>
          </a:lstStyle>
          <a:p>
            <a:r>
              <a:rPr lang="en-US" dirty="0"/>
              <a:t>AGENDA TITLE HERE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2A70DA1F-2E63-4020-8E18-01CC57157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3670"/>
            <a:ext cx="487680" cy="3643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="ctr"/>
          <a:lstStyle>
            <a:lvl1pPr algn="ctr">
              <a:defRPr sz="1000" b="1">
                <a:solidFill>
                  <a:srgbClr val="FFFFFF"/>
                </a:solidFill>
              </a:defRPr>
            </a:lvl1pPr>
          </a:lstStyle>
          <a:p>
            <a:fld id="{B28838BE-5EAD-434C-B290-9193BA7633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532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42207" y="466924"/>
            <a:ext cx="11528205" cy="2188176"/>
          </a:xfrm>
        </p:spPr>
        <p:txBody>
          <a:bodyPr lIns="91440" tIns="274320" rIns="91440" bIns="91440" anchor="t">
            <a:noAutofit/>
          </a:bodyPr>
          <a:lstStyle>
            <a:lvl1pPr>
              <a:lnSpc>
                <a:spcPct val="80000"/>
              </a:lnSpc>
              <a:defRPr sz="5000" cap="all" baseline="0"/>
            </a:lvl1pPr>
          </a:lstStyle>
          <a:p>
            <a:r>
              <a:rPr lang="en-US" dirty="0"/>
              <a:t>INSANELY AWESOME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3670"/>
            <a:ext cx="487680" cy="3643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="ctr"/>
          <a:lstStyle>
            <a:lvl1pPr algn="ctr">
              <a:defRPr sz="1000" b="1">
                <a:solidFill>
                  <a:srgbClr val="FFFFFF"/>
                </a:solidFill>
              </a:defRPr>
            </a:lvl1pPr>
          </a:lstStyle>
          <a:p>
            <a:fld id="{B28838BE-5EAD-434C-B290-9193BA7633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42901" y="2655889"/>
            <a:ext cx="11527367" cy="383857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255713" indent="-231775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5C92C788-BBBD-43FB-BA21-EBD844BE0C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761" y="6048176"/>
            <a:ext cx="914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92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59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87680" y="1371600"/>
            <a:ext cx="11216640" cy="4846320"/>
          </a:xfrm>
          <a:prstGeom prst="rect">
            <a:avLst/>
          </a:prstGeom>
        </p:spPr>
        <p:txBody>
          <a:bodyPr vert="horz"/>
          <a:lstStyle>
            <a:lvl1pPr marL="0" indent="0">
              <a:buClrTx/>
              <a:buFont typeface="Arial" panose="020B0604020202020204" pitchFamily="34" charset="0"/>
              <a:buNone/>
              <a:defRPr sz="2800">
                <a:latin typeface="Arial Narrow"/>
                <a:cs typeface="Arial Narrow"/>
              </a:defRPr>
            </a:lvl1pPr>
            <a:lvl2pPr marL="682625" indent="-334963">
              <a:buClrTx/>
              <a:buFontTx/>
              <a:buNone/>
              <a:defRPr sz="2400">
                <a:solidFill>
                  <a:schemeClr val="tx2"/>
                </a:solidFill>
                <a:latin typeface="Arial Narrow"/>
                <a:cs typeface="Arial Narrow"/>
              </a:defRPr>
            </a:lvl2pPr>
            <a:lvl3pPr marL="1030288" indent="-347663">
              <a:buClrTx/>
              <a:buFontTx/>
              <a:buNone/>
              <a:defRPr sz="2000">
                <a:solidFill>
                  <a:schemeClr val="tx2"/>
                </a:solidFill>
                <a:latin typeface="Arial Narrow"/>
                <a:cs typeface="Arial Narrow"/>
              </a:defRPr>
            </a:lvl3pPr>
            <a:lvl4pPr marL="1379538" indent="-349250">
              <a:buClrTx/>
              <a:buFontTx/>
              <a:buNone/>
              <a:defRPr sz="1800">
                <a:solidFill>
                  <a:schemeClr val="tx2"/>
                </a:solidFill>
                <a:latin typeface="Arial Narrow"/>
                <a:cs typeface="Arial Narrow"/>
              </a:defRPr>
            </a:lvl4pPr>
            <a:lvl5pPr marL="1712913" indent="-333375">
              <a:buFontTx/>
              <a:buNone/>
              <a:defRPr sz="1800">
                <a:solidFill>
                  <a:schemeClr val="tx2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78C38C4-059A-4616-893F-1C0CBCB173C2}"/>
              </a:ext>
            </a:extLst>
          </p:cNvPr>
          <p:cNvSpPr txBox="1">
            <a:spLocks/>
          </p:cNvSpPr>
          <p:nvPr userDrawn="1"/>
        </p:nvSpPr>
        <p:spPr>
          <a:xfrm>
            <a:off x="0" y="6493670"/>
            <a:ext cx="487680" cy="3643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1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838BE-5EAD-434C-B290-9193BA76332A}" type="slidenum">
              <a:rPr lang="en-US" sz="1000" smtClean="0"/>
              <a:pPr/>
              <a:t>‹#›</a:t>
            </a:fld>
            <a:endParaRPr lang="en-US" sz="1000" dirty="0"/>
          </a:p>
        </p:txBody>
      </p:sp>
      <p:pic>
        <p:nvPicPr>
          <p:cNvPr id="11" name="Picture 10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2234A35D-1732-481F-B42D-776D66B799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6150770"/>
            <a:ext cx="914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09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59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87680" y="1371600"/>
            <a:ext cx="11216640" cy="4846320"/>
          </a:xfrm>
          <a:prstGeom prst="rect">
            <a:avLst/>
          </a:prstGeom>
        </p:spPr>
        <p:txBody>
          <a:bodyPr vert="horz"/>
          <a:lstStyle>
            <a:lvl1pPr marL="0" indent="0">
              <a:buClrTx/>
              <a:buFont typeface="Arial" panose="020B0604020202020204" pitchFamily="34" charset="0"/>
              <a:buNone/>
              <a:defRPr sz="2800">
                <a:latin typeface="Arial Narrow"/>
                <a:cs typeface="Arial Narrow"/>
              </a:defRPr>
            </a:lvl1pPr>
            <a:lvl2pPr marL="682625" indent="-334963">
              <a:buClrTx/>
              <a:buFontTx/>
              <a:buNone/>
              <a:defRPr sz="2400">
                <a:solidFill>
                  <a:schemeClr val="tx2"/>
                </a:solidFill>
                <a:latin typeface="Arial Narrow"/>
                <a:cs typeface="Arial Narrow"/>
              </a:defRPr>
            </a:lvl2pPr>
            <a:lvl3pPr marL="1030288" indent="-347663">
              <a:buClrTx/>
              <a:buFontTx/>
              <a:buNone/>
              <a:defRPr sz="2000">
                <a:solidFill>
                  <a:schemeClr val="tx2"/>
                </a:solidFill>
                <a:latin typeface="Arial Narrow"/>
                <a:cs typeface="Arial Narrow"/>
              </a:defRPr>
            </a:lvl3pPr>
            <a:lvl4pPr marL="1379538" indent="-349250">
              <a:buClrTx/>
              <a:buFontTx/>
              <a:buNone/>
              <a:defRPr sz="1800">
                <a:solidFill>
                  <a:schemeClr val="tx2"/>
                </a:solidFill>
                <a:latin typeface="Arial Narrow"/>
                <a:cs typeface="Arial Narrow"/>
              </a:defRPr>
            </a:lvl4pPr>
            <a:lvl5pPr marL="1712913" indent="-333375">
              <a:buFontTx/>
              <a:buNone/>
              <a:defRPr sz="1800">
                <a:solidFill>
                  <a:schemeClr val="tx2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78C38C4-059A-4616-893F-1C0CBCB173C2}"/>
              </a:ext>
            </a:extLst>
          </p:cNvPr>
          <p:cNvSpPr txBox="1">
            <a:spLocks/>
          </p:cNvSpPr>
          <p:nvPr userDrawn="1"/>
        </p:nvSpPr>
        <p:spPr>
          <a:xfrm>
            <a:off x="0" y="6493670"/>
            <a:ext cx="487680" cy="3643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1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838BE-5EAD-434C-B290-9193BA76332A}" type="slidenum">
              <a:rPr lang="en-US" sz="1000" smtClean="0"/>
              <a:pPr/>
              <a:t>‹#›</a:t>
            </a:fld>
            <a:endParaRPr lang="en-US" sz="1000" dirty="0"/>
          </a:p>
        </p:txBody>
      </p:sp>
      <p:pic>
        <p:nvPicPr>
          <p:cNvPr id="11" name="Picture 10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2234A35D-1732-481F-B42D-776D66B799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6150770"/>
            <a:ext cx="914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38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2997799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428104" y="277794"/>
            <a:ext cx="8185648" cy="131179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4800" cap="none">
                <a:latin typeface="+mn-lt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pic>
        <p:nvPicPr>
          <p:cNvPr id="6" name="Picture 5" descr="Huron-Logo_2_v0_alt_hrznt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5913" y="6405420"/>
            <a:ext cx="1388065" cy="320385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428105" y="1898248"/>
            <a:ext cx="8186047" cy="2099256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Font typeface="Arial" charset="0"/>
              <a:buNone/>
              <a:defRPr baseline="0"/>
            </a:lvl1pPr>
            <a:lvl2pPr marL="609585" indent="0">
              <a:buClr>
                <a:schemeClr val="tx1"/>
              </a:buClr>
              <a:buNone/>
              <a:defRPr/>
            </a:lvl2pPr>
            <a:lvl3pPr marL="1136622" indent="0">
              <a:buClr>
                <a:schemeClr val="tx1"/>
              </a:buClr>
              <a:buNone/>
              <a:defRPr/>
            </a:lvl3pPr>
            <a:lvl4pPr marL="1598044" indent="0">
              <a:buClr>
                <a:schemeClr val="tx1"/>
              </a:buClr>
              <a:buNone/>
              <a:defRPr/>
            </a:lvl4pPr>
            <a:lvl5pPr marL="2438339" indent="0">
              <a:buClr>
                <a:schemeClr val="tx1"/>
              </a:buClr>
              <a:buNone/>
              <a:defRPr/>
            </a:lvl5pPr>
          </a:lstStyle>
          <a:p>
            <a:pPr lvl="0"/>
            <a:r>
              <a:rPr lang="en-US"/>
              <a:t>Paragraph goes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985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59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87680" y="1371600"/>
            <a:ext cx="11216640" cy="4846320"/>
          </a:xfrm>
          <a:prstGeom prst="rect">
            <a:avLst/>
          </a:prstGeom>
        </p:spPr>
        <p:txBody>
          <a:bodyPr vert="horz"/>
          <a:lstStyle>
            <a:lvl1pPr marL="0" indent="0">
              <a:buFont typeface="Wingdings" pitchFamily="2" charset="2"/>
              <a:buNone/>
              <a:defRPr sz="2800">
                <a:latin typeface="Arial Narrow"/>
                <a:cs typeface="Arial Narrow"/>
              </a:defRPr>
            </a:lvl1pPr>
            <a:lvl2pPr marL="682625" indent="-334963">
              <a:buFont typeface="Arial" pitchFamily="34" charset="0"/>
              <a:buChar char="•"/>
              <a:defRPr sz="2400">
                <a:latin typeface="Arial Narrow"/>
                <a:cs typeface="Arial Narrow"/>
              </a:defRPr>
            </a:lvl2pPr>
            <a:lvl3pPr marL="1030288" indent="-347663">
              <a:buFont typeface="Arial Narrow" pitchFamily="34" charset="0"/>
              <a:buChar char="–"/>
              <a:defRPr sz="2000">
                <a:latin typeface="Arial Narrow"/>
                <a:cs typeface="Arial Narrow"/>
              </a:defRPr>
            </a:lvl3pPr>
            <a:lvl4pPr marL="1379538" indent="-349250">
              <a:buFont typeface="Courier New" pitchFamily="49" charset="0"/>
              <a:buChar char="o"/>
              <a:defRPr sz="1800">
                <a:latin typeface="Arial Narrow"/>
                <a:cs typeface="Arial Narrow"/>
              </a:defRPr>
            </a:lvl4pPr>
            <a:lvl5pPr marL="1712913" indent="-333375">
              <a:defRPr sz="1800"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Huron-Logo_CMYK_hero_vert_060716.png">
            <a:extLst>
              <a:ext uri="{FF2B5EF4-FFF2-40B4-BE49-F238E27FC236}">
                <a16:creationId xmlns:a16="http://schemas.microsoft.com/office/drawing/2014/main" id="{69A91707-E1DA-48FD-93C3-79D04062A2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0132" y="6559315"/>
            <a:ext cx="1524000" cy="238760"/>
          </a:xfrm>
          <a:prstGeom prst="rect">
            <a:avLst/>
          </a:prstGeom>
        </p:spPr>
      </p:pic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78C38C4-059A-4616-893F-1C0CBCB173C2}"/>
              </a:ext>
            </a:extLst>
          </p:cNvPr>
          <p:cNvSpPr txBox="1">
            <a:spLocks/>
          </p:cNvSpPr>
          <p:nvPr userDrawn="1"/>
        </p:nvSpPr>
        <p:spPr>
          <a:xfrm>
            <a:off x="0" y="6493670"/>
            <a:ext cx="487680" cy="364330"/>
          </a:xfrm>
          <a:prstGeom prst="rect">
            <a:avLst/>
          </a:prstGeom>
          <a:solidFill>
            <a:srgbClr val="00558C"/>
          </a:solidFill>
          <a:ln>
            <a:noFill/>
          </a:ln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1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838BE-5EAD-434C-B290-9193BA76332A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F4AFDF6-673B-4A2D-A397-0B895A9317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040" y="6494876"/>
            <a:ext cx="2342704" cy="36312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lnSpc>
                <a:spcPct val="100000"/>
              </a:lnSpc>
              <a:defRPr sz="600" b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© 2019 HURON CONSULTING GROUP INC.</a:t>
            </a:r>
          </a:p>
        </p:txBody>
      </p:sp>
    </p:spTree>
    <p:extLst>
      <p:ext uri="{BB962C8B-B14F-4D97-AF65-F5344CB8AC3E}">
        <p14:creationId xmlns:p14="http://schemas.microsoft.com/office/powerpoint/2010/main" val="2861485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59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87680" y="1371600"/>
            <a:ext cx="11216640" cy="4846320"/>
          </a:xfrm>
          <a:prstGeom prst="rect">
            <a:avLst/>
          </a:prstGeom>
        </p:spPr>
        <p:txBody>
          <a:bodyPr vert="horz"/>
          <a:lstStyle>
            <a:lvl1pPr marL="0" indent="0">
              <a:buFont typeface="Wingdings" pitchFamily="2" charset="2"/>
              <a:buNone/>
              <a:defRPr sz="2800">
                <a:latin typeface="Arial Narrow"/>
                <a:cs typeface="Arial Narrow"/>
              </a:defRPr>
            </a:lvl1pPr>
            <a:lvl2pPr marL="682625" indent="-334963">
              <a:buFont typeface="Arial" pitchFamily="34" charset="0"/>
              <a:buChar char="•"/>
              <a:defRPr sz="2400">
                <a:latin typeface="Arial Narrow"/>
                <a:cs typeface="Arial Narrow"/>
              </a:defRPr>
            </a:lvl2pPr>
            <a:lvl3pPr marL="1030288" indent="-347663">
              <a:buFont typeface="Arial Narrow" pitchFamily="34" charset="0"/>
              <a:buChar char="–"/>
              <a:defRPr sz="2000">
                <a:latin typeface="Arial Narrow"/>
                <a:cs typeface="Arial Narrow"/>
              </a:defRPr>
            </a:lvl3pPr>
            <a:lvl4pPr marL="1379538" indent="-349250">
              <a:buFont typeface="Courier New" pitchFamily="49" charset="0"/>
              <a:buChar char="o"/>
              <a:defRPr sz="1800">
                <a:latin typeface="Arial Narrow"/>
                <a:cs typeface="Arial Narrow"/>
              </a:defRPr>
            </a:lvl4pPr>
            <a:lvl5pPr marL="1712913" indent="-333375">
              <a:defRPr sz="1800"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Huron-Logo_CMYK_hero_vert_060716.png">
            <a:extLst>
              <a:ext uri="{FF2B5EF4-FFF2-40B4-BE49-F238E27FC236}">
                <a16:creationId xmlns:a16="http://schemas.microsoft.com/office/drawing/2014/main" id="{69A91707-E1DA-48FD-93C3-79D04062A2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0132" y="6559315"/>
            <a:ext cx="1524000" cy="238760"/>
          </a:xfrm>
          <a:prstGeom prst="rect">
            <a:avLst/>
          </a:prstGeom>
        </p:spPr>
      </p:pic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78C38C4-059A-4616-893F-1C0CBCB173C2}"/>
              </a:ext>
            </a:extLst>
          </p:cNvPr>
          <p:cNvSpPr txBox="1">
            <a:spLocks/>
          </p:cNvSpPr>
          <p:nvPr userDrawn="1"/>
        </p:nvSpPr>
        <p:spPr>
          <a:xfrm>
            <a:off x="0" y="6493670"/>
            <a:ext cx="487680" cy="364330"/>
          </a:xfrm>
          <a:prstGeom prst="rect">
            <a:avLst/>
          </a:prstGeom>
          <a:solidFill>
            <a:srgbClr val="00558C"/>
          </a:solidFill>
          <a:ln>
            <a:noFill/>
          </a:ln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1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838BE-5EAD-434C-B290-9193BA76332A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F4AFDF6-673B-4A2D-A397-0B895A9317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040" y="6494876"/>
            <a:ext cx="2342704" cy="36312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lnSpc>
                <a:spcPct val="100000"/>
              </a:lnSpc>
              <a:defRPr sz="600" b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© 2019 HURON CONSULTING GROUP INC.</a:t>
            </a:r>
          </a:p>
        </p:txBody>
      </p:sp>
    </p:spTree>
    <p:extLst>
      <p:ext uri="{BB962C8B-B14F-4D97-AF65-F5344CB8AC3E}">
        <p14:creationId xmlns:p14="http://schemas.microsoft.com/office/powerpoint/2010/main" val="2059912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59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87680" y="1371600"/>
            <a:ext cx="11216640" cy="4846320"/>
          </a:xfrm>
          <a:prstGeom prst="rect">
            <a:avLst/>
          </a:prstGeom>
        </p:spPr>
        <p:txBody>
          <a:bodyPr vert="horz"/>
          <a:lstStyle>
            <a:lvl1pPr marL="0" indent="0">
              <a:buFont typeface="Wingdings" pitchFamily="2" charset="2"/>
              <a:buNone/>
              <a:defRPr sz="2800">
                <a:latin typeface="Arial Narrow"/>
                <a:cs typeface="Arial Narrow"/>
              </a:defRPr>
            </a:lvl1pPr>
            <a:lvl2pPr marL="682625" indent="-334963">
              <a:buFont typeface="Arial" pitchFamily="34" charset="0"/>
              <a:buChar char="•"/>
              <a:defRPr sz="2400">
                <a:latin typeface="Arial Narrow"/>
                <a:cs typeface="Arial Narrow"/>
              </a:defRPr>
            </a:lvl2pPr>
            <a:lvl3pPr marL="1030288" indent="-347663">
              <a:buFont typeface="Arial Narrow" pitchFamily="34" charset="0"/>
              <a:buChar char="–"/>
              <a:defRPr sz="2000">
                <a:latin typeface="Arial Narrow"/>
                <a:cs typeface="Arial Narrow"/>
              </a:defRPr>
            </a:lvl3pPr>
            <a:lvl4pPr marL="1379538" indent="-349250">
              <a:buFont typeface="Courier New" pitchFamily="49" charset="0"/>
              <a:buChar char="o"/>
              <a:defRPr sz="1800">
                <a:latin typeface="Arial Narrow"/>
                <a:cs typeface="Arial Narrow"/>
              </a:defRPr>
            </a:lvl4pPr>
            <a:lvl5pPr marL="1712913" indent="-333375">
              <a:defRPr sz="1800"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Huron-Logo_CMYK_hero_vert_060716.png">
            <a:extLst>
              <a:ext uri="{FF2B5EF4-FFF2-40B4-BE49-F238E27FC236}">
                <a16:creationId xmlns:a16="http://schemas.microsoft.com/office/drawing/2014/main" id="{69A91707-E1DA-48FD-93C3-79D04062A2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0132" y="6559315"/>
            <a:ext cx="1524000" cy="238760"/>
          </a:xfrm>
          <a:prstGeom prst="rect">
            <a:avLst/>
          </a:prstGeom>
        </p:spPr>
      </p:pic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78C38C4-059A-4616-893F-1C0CBCB173C2}"/>
              </a:ext>
            </a:extLst>
          </p:cNvPr>
          <p:cNvSpPr txBox="1">
            <a:spLocks/>
          </p:cNvSpPr>
          <p:nvPr userDrawn="1"/>
        </p:nvSpPr>
        <p:spPr>
          <a:xfrm>
            <a:off x="0" y="6493670"/>
            <a:ext cx="487680" cy="364330"/>
          </a:xfrm>
          <a:prstGeom prst="rect">
            <a:avLst/>
          </a:prstGeom>
          <a:solidFill>
            <a:srgbClr val="00558C"/>
          </a:solidFill>
          <a:ln>
            <a:noFill/>
          </a:ln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1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838BE-5EAD-434C-B290-9193BA76332A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F4AFDF6-673B-4A2D-A397-0B895A9317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040" y="6494876"/>
            <a:ext cx="2342704" cy="36312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lnSpc>
                <a:spcPct val="100000"/>
              </a:lnSpc>
              <a:defRPr sz="600" b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© 2019 HURON CONSULTING GROUP INC.</a:t>
            </a:r>
          </a:p>
        </p:txBody>
      </p:sp>
    </p:spTree>
    <p:extLst>
      <p:ext uri="{BB962C8B-B14F-4D97-AF65-F5344CB8AC3E}">
        <p14:creationId xmlns:p14="http://schemas.microsoft.com/office/powerpoint/2010/main" val="121765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6372"/>
            <a:ext cx="10515600" cy="6409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0597"/>
            <a:ext cx="10515600" cy="50489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2C82-A379-4545-9012-2E0C55996908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59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87680" y="1371600"/>
            <a:ext cx="11216640" cy="4846320"/>
          </a:xfrm>
          <a:prstGeom prst="rect">
            <a:avLst/>
          </a:prstGeom>
        </p:spPr>
        <p:txBody>
          <a:bodyPr vert="horz"/>
          <a:lstStyle>
            <a:lvl1pPr marL="0" indent="0">
              <a:buFont typeface="Wingdings" pitchFamily="2" charset="2"/>
              <a:buNone/>
              <a:defRPr sz="2800">
                <a:latin typeface="Arial Narrow"/>
                <a:cs typeface="Arial Narrow"/>
              </a:defRPr>
            </a:lvl1pPr>
            <a:lvl2pPr marL="682625" indent="-334963">
              <a:buFont typeface="Arial" pitchFamily="34" charset="0"/>
              <a:buChar char="•"/>
              <a:defRPr sz="2400">
                <a:latin typeface="Arial Narrow"/>
                <a:cs typeface="Arial Narrow"/>
              </a:defRPr>
            </a:lvl2pPr>
            <a:lvl3pPr marL="1030288" indent="-347663">
              <a:buFont typeface="Arial Narrow" pitchFamily="34" charset="0"/>
              <a:buChar char="–"/>
              <a:defRPr sz="2000">
                <a:latin typeface="Arial Narrow"/>
                <a:cs typeface="Arial Narrow"/>
              </a:defRPr>
            </a:lvl3pPr>
            <a:lvl4pPr marL="1379538" indent="-349250">
              <a:buFont typeface="Courier New" pitchFamily="49" charset="0"/>
              <a:buChar char="o"/>
              <a:defRPr sz="1800">
                <a:latin typeface="Arial Narrow"/>
                <a:cs typeface="Arial Narrow"/>
              </a:defRPr>
            </a:lvl4pPr>
            <a:lvl5pPr marL="1712913" indent="-333375">
              <a:defRPr sz="1800"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Huron-Logo_CMYK_hero_vert_060716.png">
            <a:extLst>
              <a:ext uri="{FF2B5EF4-FFF2-40B4-BE49-F238E27FC236}">
                <a16:creationId xmlns:a16="http://schemas.microsoft.com/office/drawing/2014/main" id="{69A91707-E1DA-48FD-93C3-79D04062A2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0132" y="6559315"/>
            <a:ext cx="1524000" cy="238760"/>
          </a:xfrm>
          <a:prstGeom prst="rect">
            <a:avLst/>
          </a:prstGeom>
        </p:spPr>
      </p:pic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78C38C4-059A-4616-893F-1C0CBCB173C2}"/>
              </a:ext>
            </a:extLst>
          </p:cNvPr>
          <p:cNvSpPr txBox="1">
            <a:spLocks/>
          </p:cNvSpPr>
          <p:nvPr userDrawn="1"/>
        </p:nvSpPr>
        <p:spPr>
          <a:xfrm>
            <a:off x="0" y="6493670"/>
            <a:ext cx="487680" cy="364330"/>
          </a:xfrm>
          <a:prstGeom prst="rect">
            <a:avLst/>
          </a:prstGeom>
          <a:solidFill>
            <a:srgbClr val="00558C"/>
          </a:solidFill>
          <a:ln>
            <a:noFill/>
          </a:ln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1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838BE-5EAD-434C-B290-9193BA76332A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F4AFDF6-673B-4A2D-A397-0B895A9317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040" y="6494876"/>
            <a:ext cx="2342704" cy="36312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lnSpc>
                <a:spcPct val="100000"/>
              </a:lnSpc>
              <a:defRPr sz="600" b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© 2019 HURON CONSULTING GROUP INC.</a:t>
            </a:r>
          </a:p>
        </p:txBody>
      </p:sp>
    </p:spTree>
    <p:extLst>
      <p:ext uri="{BB962C8B-B14F-4D97-AF65-F5344CB8AC3E}">
        <p14:creationId xmlns:p14="http://schemas.microsoft.com/office/powerpoint/2010/main" val="1242778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59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87680" y="1371600"/>
            <a:ext cx="11216640" cy="4846320"/>
          </a:xfrm>
          <a:prstGeom prst="rect">
            <a:avLst/>
          </a:prstGeom>
        </p:spPr>
        <p:txBody>
          <a:bodyPr vert="horz"/>
          <a:lstStyle>
            <a:lvl1pPr marL="0" indent="0">
              <a:buFont typeface="Wingdings" pitchFamily="2" charset="2"/>
              <a:buNone/>
              <a:defRPr sz="2800">
                <a:latin typeface="Arial Narrow"/>
                <a:cs typeface="Arial Narrow"/>
              </a:defRPr>
            </a:lvl1pPr>
            <a:lvl2pPr marL="682625" indent="-334963">
              <a:buFont typeface="Arial" pitchFamily="34" charset="0"/>
              <a:buChar char="•"/>
              <a:defRPr sz="2400">
                <a:latin typeface="Arial Narrow"/>
                <a:cs typeface="Arial Narrow"/>
              </a:defRPr>
            </a:lvl2pPr>
            <a:lvl3pPr marL="1030288" indent="-347663">
              <a:buFont typeface="Arial Narrow" pitchFamily="34" charset="0"/>
              <a:buChar char="–"/>
              <a:defRPr sz="2000">
                <a:latin typeface="Arial Narrow"/>
                <a:cs typeface="Arial Narrow"/>
              </a:defRPr>
            </a:lvl3pPr>
            <a:lvl4pPr marL="1379538" indent="-349250">
              <a:buFont typeface="Courier New" pitchFamily="49" charset="0"/>
              <a:buChar char="o"/>
              <a:defRPr sz="1800">
                <a:latin typeface="Arial Narrow"/>
                <a:cs typeface="Arial Narrow"/>
              </a:defRPr>
            </a:lvl4pPr>
            <a:lvl5pPr marL="1712913" indent="-333375">
              <a:defRPr sz="1800"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Huron-Logo_CMYK_hero_vert_060716.png">
            <a:extLst>
              <a:ext uri="{FF2B5EF4-FFF2-40B4-BE49-F238E27FC236}">
                <a16:creationId xmlns:a16="http://schemas.microsoft.com/office/drawing/2014/main" id="{69A91707-E1DA-48FD-93C3-79D04062A2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0132" y="6559315"/>
            <a:ext cx="1524000" cy="238760"/>
          </a:xfrm>
          <a:prstGeom prst="rect">
            <a:avLst/>
          </a:prstGeom>
        </p:spPr>
      </p:pic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78C38C4-059A-4616-893F-1C0CBCB173C2}"/>
              </a:ext>
            </a:extLst>
          </p:cNvPr>
          <p:cNvSpPr txBox="1">
            <a:spLocks/>
          </p:cNvSpPr>
          <p:nvPr userDrawn="1"/>
        </p:nvSpPr>
        <p:spPr>
          <a:xfrm>
            <a:off x="0" y="6493670"/>
            <a:ext cx="487680" cy="364330"/>
          </a:xfrm>
          <a:prstGeom prst="rect">
            <a:avLst/>
          </a:prstGeom>
          <a:solidFill>
            <a:srgbClr val="00558C"/>
          </a:solidFill>
          <a:ln>
            <a:noFill/>
          </a:ln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1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838BE-5EAD-434C-B290-9193BA76332A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F4AFDF6-673B-4A2D-A397-0B895A9317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040" y="6494876"/>
            <a:ext cx="2342704" cy="36312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lnSpc>
                <a:spcPct val="100000"/>
              </a:lnSpc>
              <a:defRPr sz="600" b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© 2019 HURON CONSULTING GROUP INC.</a:t>
            </a:r>
          </a:p>
        </p:txBody>
      </p:sp>
    </p:spTree>
    <p:extLst>
      <p:ext uri="{BB962C8B-B14F-4D97-AF65-F5344CB8AC3E}">
        <p14:creationId xmlns:p14="http://schemas.microsoft.com/office/powerpoint/2010/main" val="639773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871481"/>
            <a:ext cx="10515600" cy="2852737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9533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B92C82-A379-4545-9012-2E0C55996908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5DE6D7-F04D-7741-82FC-941AB368F7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5099"/>
            <a:ext cx="10515600" cy="6836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30596"/>
            <a:ext cx="5181600" cy="5023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30596"/>
            <a:ext cx="5181600" cy="5023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2C82-A379-4545-9012-2E0C55996908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14216"/>
            <a:ext cx="10515600" cy="640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16841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93720"/>
            <a:ext cx="5157787" cy="40959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6841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93720"/>
            <a:ext cx="5183188" cy="40959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2C82-A379-4545-9012-2E0C55996908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19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3467"/>
            <a:ext cx="10515600" cy="6152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2C82-A379-4545-9012-2E0C55996908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51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2C82-A379-4545-9012-2E0C55996908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456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2C82-A379-4545-9012-2E0C55996908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2C82-A379-4545-9012-2E0C55996908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F16AF7-FA30-40F5-8881-23EDE9BD9D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82011"/>
            <a:ext cx="10515600" cy="666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30594"/>
            <a:ext cx="10515600" cy="4929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92C82-A379-4545-9012-2E0C55996908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DE6D7-F04D-7741-82FC-941AB368F7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6" r:id="rId14"/>
    <p:sldLayoutId id="2147483677" r:id="rId15"/>
    <p:sldLayoutId id="2147483678" r:id="rId16"/>
    <p:sldLayoutId id="2147483680" r:id="rId17"/>
    <p:sldLayoutId id="2147483681" r:id="rId18"/>
    <p:sldLayoutId id="2147483682" r:id="rId19"/>
    <p:sldLayoutId id="2147483683" r:id="rId20"/>
    <p:sldLayoutId id="2147483684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600">
          <p15:clr>
            <a:srgbClr val="F26B43"/>
          </p15:clr>
        </p15:guide>
        <p15:guide id="4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uwprod.sharepoint.com/sites/irbefficiencyproject/Shared%20Documents/PG-7/IRB%20Member%20Training%20Subgroup/Huron's%20Training%20Slides/HRP-041%20-%20SOP%20-%20IRB%20Meeting%20Conduct.doc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../../../../../../../../HRPP%20Toolkit/UW/Section%20D.Clean%20working%20versions.Transferred%2001222021/Section%20D.Clean%20working%20versions.Transferred%2001222021/300-399%20WORKSHEETS/HRP-313%20-%20WORKSHEET%20-%20Expedited%20Review.docx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../../../../../../../../HRPP%20Toolkit/UW/Section%20D.Clean%20working%20versions.Transferred%2001222021/Section%20D.Clean%20working%20versions.Transferred%2001222021/400-499%20CHECKLISTS/HRP-415%20-%20CHECKLIST%20-%20Prisoners.docx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4727" y="2079172"/>
            <a:ext cx="10663375" cy="2495210"/>
          </a:xfrm>
        </p:spPr>
        <p:txBody>
          <a:bodyPr>
            <a:normAutofit fontScale="90000"/>
          </a:bodyPr>
          <a:lstStyle/>
          <a:p>
            <a:pPr>
              <a:lnSpc>
                <a:spcPct val="114000"/>
              </a:lnSpc>
              <a:spcBef>
                <a:spcPts val="1800"/>
              </a:spcBef>
              <a:spcAft>
                <a:spcPts val="1200"/>
              </a:spcAft>
            </a:pPr>
            <a:r>
              <a:rPr lang="en-US" b="1" u="sng" dirty="0"/>
              <a:t>IRB Member Training Session 1: </a:t>
            </a:r>
            <a:br>
              <a:rPr lang="en-US" dirty="0"/>
            </a:br>
            <a:r>
              <a:rPr lang="en-US" dirty="0"/>
              <a:t>Project Overview, HRPP Toolkit Intro and Crosswalk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2B22A-02AC-48AF-AD0D-EE33540C3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3928" y="4453405"/>
            <a:ext cx="2290763" cy="229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6C233-4668-4A5D-BC0F-228AD54C5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 anchorCtr="0">
            <a:normAutofit/>
          </a:bodyPr>
          <a:lstStyle/>
          <a:p>
            <a:r>
              <a:rPr lang="en-US" sz="3600" b="1" dirty="0">
                <a:latin typeface="Arial"/>
              </a:rPr>
              <a:t>New Process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4A7DF2-D4DE-3A4E-B8E3-C94F46B68CE3}"/>
              </a:ext>
            </a:extLst>
          </p:cNvPr>
          <p:cNvSpPr/>
          <p:nvPr/>
        </p:nvSpPr>
        <p:spPr>
          <a:xfrm>
            <a:off x="4212336" y="375732"/>
            <a:ext cx="7835502" cy="652436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9CD6295A-E5B2-4CA1-88E3-779953114B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1140739"/>
              </p:ext>
            </p:extLst>
          </p:nvPr>
        </p:nvGraphicFramePr>
        <p:xfrm>
          <a:off x="5121382" y="977580"/>
          <a:ext cx="2654478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63DA522A-574C-FC40-8D62-DA1F3D247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7852047"/>
              </p:ext>
            </p:extLst>
          </p:nvPr>
        </p:nvGraphicFramePr>
        <p:xfrm>
          <a:off x="8699322" y="977580"/>
          <a:ext cx="2654478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Right Arrow 9">
            <a:extLst>
              <a:ext uri="{FF2B5EF4-FFF2-40B4-BE49-F238E27FC236}">
                <a16:creationId xmlns:a16="http://schemas.microsoft.com/office/drawing/2014/main" id="{1425D161-ABE9-DC41-9BF5-E33006FDCEBB}"/>
              </a:ext>
            </a:extLst>
          </p:cNvPr>
          <p:cNvSpPr/>
          <p:nvPr/>
        </p:nvSpPr>
        <p:spPr>
          <a:xfrm>
            <a:off x="7930319" y="1645363"/>
            <a:ext cx="605481" cy="3459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45CA49F8-60E9-C04D-8F98-DBEF5C47ED66}"/>
              </a:ext>
            </a:extLst>
          </p:cNvPr>
          <p:cNvSpPr/>
          <p:nvPr/>
        </p:nvSpPr>
        <p:spPr>
          <a:xfrm>
            <a:off x="7920846" y="2957021"/>
            <a:ext cx="605481" cy="3459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67A3003F-E567-BD49-A1A9-C2F29799E106}"/>
              </a:ext>
            </a:extLst>
          </p:cNvPr>
          <p:cNvSpPr/>
          <p:nvPr/>
        </p:nvSpPr>
        <p:spPr>
          <a:xfrm>
            <a:off x="7930319" y="5563339"/>
            <a:ext cx="605481" cy="3459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EE2DA8-5BDD-B54B-B724-E69ABE021597}"/>
              </a:ext>
            </a:extLst>
          </p:cNvPr>
          <p:cNvSpPr txBox="1"/>
          <p:nvPr/>
        </p:nvSpPr>
        <p:spPr>
          <a:xfrm>
            <a:off x="5665366" y="454360"/>
            <a:ext cx="5828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Process                     Performed by: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6108EE39-4BC7-134C-93B7-20616A2A12B3}"/>
              </a:ext>
            </a:extLst>
          </p:cNvPr>
          <p:cNvSpPr/>
          <p:nvPr/>
        </p:nvSpPr>
        <p:spPr>
          <a:xfrm>
            <a:off x="7939382" y="4268679"/>
            <a:ext cx="605481" cy="3459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30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6C233-4668-4A5D-BC0F-228AD54C5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70" y="502600"/>
            <a:ext cx="3418659" cy="1623912"/>
          </a:xfrm>
        </p:spPr>
        <p:txBody>
          <a:bodyPr anchor="ctr" anchorCtr="0">
            <a:normAutofit fontScale="90000"/>
          </a:bodyPr>
          <a:lstStyle/>
          <a:p>
            <a:r>
              <a:rPr lang="en-US" sz="3400" b="1" dirty="0">
                <a:latin typeface="Arial"/>
              </a:rPr>
              <a:t>Summary of Key Programmatic Improvements</a:t>
            </a:r>
            <a:endParaRPr lang="en-US" sz="3400" dirty="0"/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37EF6328-50F0-4A83-AACD-D778E56AC0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544911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4ECA4515-41C2-45A4-B0D0-BD885DC751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5092496"/>
              </p:ext>
            </p:extLst>
          </p:nvPr>
        </p:nvGraphicFramePr>
        <p:xfrm>
          <a:off x="83290" y="2286151"/>
          <a:ext cx="4161755" cy="3715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861272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1964254" y="2105247"/>
            <a:ext cx="8229600" cy="2530548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 baseline="0">
                <a:solidFill>
                  <a:srgbClr val="675C53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altLang="en-US" sz="5400" b="1" dirty="0">
                <a:solidFill>
                  <a:schemeClr val="bg1"/>
                </a:solidFill>
                <a:latin typeface="+mn-lt"/>
              </a:rPr>
              <a:t>UW’s New HRPP Policies and Procedures (HRPP Toolkit)</a:t>
            </a:r>
          </a:p>
        </p:txBody>
      </p:sp>
    </p:spTree>
    <p:extLst>
      <p:ext uri="{BB962C8B-B14F-4D97-AF65-F5344CB8AC3E}">
        <p14:creationId xmlns:p14="http://schemas.microsoft.com/office/powerpoint/2010/main" val="2390171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UW’s HRPP Toolkit  - What is it?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>
          <a:xfrm>
            <a:off x="838200" y="1230596"/>
            <a:ext cx="10984992" cy="531103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UW’s HRPP Toolkit is a comprehensive set of workflows, standard operating procedures, checklists, worksheets and templates:</a:t>
            </a:r>
          </a:p>
          <a:p>
            <a:pPr lvl="1">
              <a:spcBef>
                <a:spcPts val="600"/>
              </a:spcBef>
              <a:spcAft>
                <a:spcPts val="1800"/>
              </a:spcAft>
            </a:pPr>
            <a:r>
              <a:rPr lang="en-US" sz="2267" dirty="0"/>
              <a:t>Implemented by many human research protection programs of all sizes</a:t>
            </a:r>
          </a:p>
          <a:p>
            <a:r>
              <a:rPr lang="en-US" dirty="0"/>
              <a:t>The HRPP Toolkit was designed with the following concepts in mind: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Maximum regulatory flexibility consistent with compliant procedures;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Easy to follow, non-redundant procedures;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Focus on business process and IRB workflow;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Use of documents to support consistent IRB applications and reviews; and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Support application of ethical principles.</a:t>
            </a:r>
          </a:p>
        </p:txBody>
      </p:sp>
    </p:spTree>
    <p:extLst>
      <p:ext uri="{BB962C8B-B14F-4D97-AF65-F5344CB8AC3E}">
        <p14:creationId xmlns:p14="http://schemas.microsoft.com/office/powerpoint/2010/main" val="3427586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HRPP Toolkit Guiding Principles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Protect subjects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Be compliant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Be efficient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Provide excellent customer service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Simplify workflow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Use the regulatory criteria for approval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844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HRPP Toolkit Components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89334C6-2661-4972-AFB6-562FEAB782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851426"/>
              </p:ext>
            </p:extLst>
          </p:nvPr>
        </p:nvGraphicFramePr>
        <p:xfrm>
          <a:off x="1290320" y="1349594"/>
          <a:ext cx="9834879" cy="5145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4379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Accessing the HRPP Toolkit…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3AD85C2-292C-4FAF-985E-4BDCEB59B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838BE-5EAD-434C-B290-9193BA76332A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A38CF55-3E96-4B1F-BADD-35071BAE6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14" y="1177731"/>
            <a:ext cx="11229753" cy="500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13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HRPP Toolkit Components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838200" y="1230597"/>
            <a:ext cx="6924040" cy="5403883"/>
          </a:xfrm>
        </p:spPr>
        <p:txBody>
          <a:bodyPr>
            <a:norm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b="1" dirty="0"/>
              <a:t>Standard Operating Procedures (SOPs) </a:t>
            </a:r>
          </a:p>
          <a:p>
            <a:pPr marL="990575" lvl="1" indent="-38099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Organized by business process (e.g., pre-review, review, post-review) rather than by topic (e.g., continuing review, drugs, and protocol deviations)</a:t>
            </a:r>
          </a:p>
          <a:p>
            <a:pPr marL="990575" lvl="1" indent="-38099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Cross-reference worksheets and checklists to be used; does not duplicate information</a:t>
            </a:r>
          </a:p>
          <a:p>
            <a:pPr marL="990575" lvl="1" indent="-38099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Most are for IRB staff and committee members, but some are for researchers (e.g. definitions, informed consent process and documentation)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25E84195-7FA6-4F09-92F5-2EEB4411BD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290" y="1344896"/>
            <a:ext cx="3632367" cy="49644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5246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HRPP Toolkit Components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4823460" y="1230596"/>
            <a:ext cx="7063740" cy="5535963"/>
          </a:xfrm>
        </p:spPr>
        <p:txBody>
          <a:bodyPr>
            <a:normAutofit fontScale="92500"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b="1" dirty="0"/>
              <a:t>Worksheets</a:t>
            </a:r>
          </a:p>
          <a:p>
            <a:pPr marL="990575" lvl="1" indent="-38099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Regulatory decision making that does not need to be documented</a:t>
            </a:r>
          </a:p>
          <a:p>
            <a:pPr marL="990575" lvl="1" indent="-38099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Used in review to support decision making but does not need to be completed and kept in the regulatory file</a:t>
            </a:r>
          </a:p>
          <a:p>
            <a:pPr marL="990575" lvl="1" indent="-38099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Includes worksheets for topics such as expedited review eligibility, exemption determinations, payments, advertisements, etc.</a:t>
            </a:r>
          </a:p>
          <a:p>
            <a:pPr marL="990575" lvl="1" indent="-38099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Used by IRB staff and committee reviewers; accessible to researchers for reference</a:t>
            </a:r>
          </a:p>
          <a:p>
            <a:pPr marL="990575" lvl="1" indent="-38099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“Paper-based”</a:t>
            </a:r>
          </a:p>
          <a:p>
            <a:endParaRPr lang="en-US" dirty="0"/>
          </a:p>
        </p:txBody>
      </p:sp>
      <p:pic>
        <p:nvPicPr>
          <p:cNvPr id="3" name="Picture 2">
            <a:hlinkClick r:id="rId3" action="ppaction://hlinkfile"/>
            <a:extLst>
              <a:ext uri="{FF2B5EF4-FFF2-40B4-BE49-F238E27FC236}">
                <a16:creationId xmlns:a16="http://schemas.microsoft.com/office/drawing/2014/main" id="{3A5AB4D9-06DD-4F05-8B22-C4C2E855F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94" y="1230597"/>
            <a:ext cx="3888481" cy="50489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53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HRPP Toolkit Components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838200" y="1230596"/>
            <a:ext cx="6934200" cy="5407947"/>
          </a:xfrm>
        </p:spPr>
        <p:txBody>
          <a:bodyPr>
            <a:normAutofit fontScale="92500" lnSpcReduction="10000"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b="1" dirty="0"/>
              <a:t>Checklists</a:t>
            </a:r>
          </a:p>
          <a:p>
            <a:pPr marL="990575" lvl="1" indent="-38099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Regulatory decision making that must be documented</a:t>
            </a:r>
          </a:p>
          <a:p>
            <a:pPr marL="990575" lvl="1" indent="-38099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Need to be completed and kept in the regulatory file</a:t>
            </a:r>
          </a:p>
          <a:p>
            <a:pPr marL="990575" lvl="1" indent="-38099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Includes checklists for topics such as research with children (Subpart D), prisoners (Subpart C), adults with impaired decision-making capacity, etc.</a:t>
            </a:r>
          </a:p>
          <a:p>
            <a:pPr marL="990575" lvl="1" indent="-38099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Used by IRB staff and committee reviewers; accessible to researchers for reference</a:t>
            </a:r>
          </a:p>
          <a:p>
            <a:pPr marL="990575" lvl="1" indent="-38099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Embedded in ARROW for ease of use </a:t>
            </a:r>
          </a:p>
          <a:p>
            <a:pPr marL="609585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     (and available in paper form for reference)</a:t>
            </a:r>
          </a:p>
        </p:txBody>
      </p:sp>
      <p:pic>
        <p:nvPicPr>
          <p:cNvPr id="3" name="Picture 2">
            <a:hlinkClick r:id="rId3" action="ppaction://hlinkfile"/>
            <a:extLst>
              <a:ext uri="{FF2B5EF4-FFF2-40B4-BE49-F238E27FC236}">
                <a16:creationId xmlns:a16="http://schemas.microsoft.com/office/drawing/2014/main" id="{AE439400-EF58-43B2-903E-076F30BCCD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1230597"/>
            <a:ext cx="4159978" cy="527464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26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1A637-C115-4930-B8D9-DDAF909C4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u="sng" dirty="0"/>
              <a:t>Session #1 OBJECTIVES: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E821DF-1EC4-4CAB-AA83-C9E7CF69FF89}"/>
              </a:ext>
            </a:extLst>
          </p:cNvPr>
          <p:cNvSpPr/>
          <p:nvPr/>
        </p:nvSpPr>
        <p:spPr>
          <a:xfrm>
            <a:off x="4606413" y="1952071"/>
            <a:ext cx="720707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 Narrow" panose="020B0606020202030204" pitchFamily="34" charset="0"/>
              </a:rPr>
              <a:t>Review key process changes and initiatives related to the IRB Efficiency Project</a:t>
            </a:r>
          </a:p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 Narrow" panose="020B0606020202030204" pitchFamily="34" charset="0"/>
              </a:rPr>
              <a:t>Understand the tools and resources available to IRB members (“HRPP Toolkit”)</a:t>
            </a:r>
          </a:p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 Narrow" panose="020B0606020202030204" pitchFamily="34" charset="0"/>
              </a:rPr>
              <a:t>Outline expectations for IRB members when reviewing research</a:t>
            </a:r>
          </a:p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 Narrow" panose="020B0606020202030204" pitchFamily="34" charset="0"/>
              </a:rPr>
              <a:t>Walk-through of the relationship between new tools and templates and the regulatory criteria for IRB approval</a:t>
            </a:r>
          </a:p>
        </p:txBody>
      </p:sp>
    </p:spTree>
    <p:extLst>
      <p:ext uri="{BB962C8B-B14F-4D97-AF65-F5344CB8AC3E}">
        <p14:creationId xmlns:p14="http://schemas.microsoft.com/office/powerpoint/2010/main" val="3543186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FA1A0A-7D49-4304-B496-7113414EC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236" y="46067"/>
            <a:ext cx="8835775" cy="679219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4BDA36E-6876-43E7-92AA-098859CEFBDF}"/>
              </a:ext>
            </a:extLst>
          </p:cNvPr>
          <p:cNvSpPr/>
          <p:nvPr/>
        </p:nvSpPr>
        <p:spPr>
          <a:xfrm>
            <a:off x="8296572" y="1734263"/>
            <a:ext cx="2692400" cy="2607734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C4407E-FA30-465F-B06F-2DCB8A4A77C8}"/>
              </a:ext>
            </a:extLst>
          </p:cNvPr>
          <p:cNvSpPr/>
          <p:nvPr/>
        </p:nvSpPr>
        <p:spPr>
          <a:xfrm>
            <a:off x="6245352" y="1188720"/>
            <a:ext cx="4687344" cy="4338633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40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-0.1875 0.004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6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FA1A0A-7D49-4304-B496-7113414EC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236" y="46067"/>
            <a:ext cx="8835775" cy="679219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E012AA8-2C6A-4094-962C-55ACDC9BB585}"/>
              </a:ext>
            </a:extLst>
          </p:cNvPr>
          <p:cNvSpPr/>
          <p:nvPr/>
        </p:nvSpPr>
        <p:spPr>
          <a:xfrm>
            <a:off x="1572322" y="735980"/>
            <a:ext cx="8263054" cy="2029522"/>
          </a:xfrm>
          <a:prstGeom prst="round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3FDA671-6EBF-46D2-B72A-AB47326D1174}"/>
              </a:ext>
            </a:extLst>
          </p:cNvPr>
          <p:cNvSpPr/>
          <p:nvPr/>
        </p:nvSpPr>
        <p:spPr>
          <a:xfrm>
            <a:off x="1572322" y="735980"/>
            <a:ext cx="8263054" cy="2029522"/>
          </a:xfrm>
          <a:prstGeom prst="round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8865171-7DDE-4E53-95D4-A51F7650EF89}"/>
              </a:ext>
            </a:extLst>
          </p:cNvPr>
          <p:cNvSpPr/>
          <p:nvPr/>
        </p:nvSpPr>
        <p:spPr>
          <a:xfrm>
            <a:off x="2697480" y="2660904"/>
            <a:ext cx="6309360" cy="905256"/>
          </a:xfrm>
          <a:prstGeom prst="round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E8A7F79-3406-436A-B46C-21B45C391637}"/>
              </a:ext>
            </a:extLst>
          </p:cNvPr>
          <p:cNvSpPr/>
          <p:nvPr/>
        </p:nvSpPr>
        <p:spPr>
          <a:xfrm>
            <a:off x="2697480" y="3455414"/>
            <a:ext cx="6309360" cy="1153161"/>
          </a:xfrm>
          <a:prstGeom prst="round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3239B56-D7A0-4C29-8C2B-3ADC7099ACCE}"/>
              </a:ext>
            </a:extLst>
          </p:cNvPr>
          <p:cNvSpPr/>
          <p:nvPr/>
        </p:nvSpPr>
        <p:spPr>
          <a:xfrm>
            <a:off x="2549168" y="4407408"/>
            <a:ext cx="7600672" cy="2450592"/>
          </a:xfrm>
          <a:prstGeom prst="round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2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2 -0.01041 L 0.0319 0.27963 " pathEditMode="relative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6" grpId="2" animBg="1"/>
      <p:bldP spid="6" grpId="3" animBg="1"/>
      <p:bldP spid="5" grpId="0" animBg="1"/>
      <p:bldP spid="5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87201C-30A5-4599-AB87-6B3175C84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333" y="37704"/>
            <a:ext cx="8808236" cy="678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51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3836F93-E1D7-4894-8ADF-9B404E552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155" y="95293"/>
            <a:ext cx="8733034" cy="67254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86FB06-0C17-4576-9D7E-907F2B724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24241" y="0"/>
            <a:ext cx="3626036" cy="47986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C8CDA4-B904-4813-9A01-4F4EA09685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65549" y="0"/>
            <a:ext cx="3587934" cy="47500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6FF337-C951-480A-AB94-4C98665734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78378" y="2387722"/>
            <a:ext cx="3626036" cy="472464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2D93302-9CDD-4407-90DF-23681CCA7116}"/>
              </a:ext>
            </a:extLst>
          </p:cNvPr>
          <p:cNvSpPr/>
          <p:nvPr/>
        </p:nvSpPr>
        <p:spPr>
          <a:xfrm>
            <a:off x="5428488" y="2399331"/>
            <a:ext cx="1335024" cy="611510"/>
          </a:xfrm>
          <a:prstGeom prst="round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C2C4979-FFD4-48C6-9B8F-2D97AD05616B}"/>
              </a:ext>
            </a:extLst>
          </p:cNvPr>
          <p:cNvSpPr/>
          <p:nvPr/>
        </p:nvSpPr>
        <p:spPr>
          <a:xfrm>
            <a:off x="6763512" y="2706624"/>
            <a:ext cx="3816096" cy="2761488"/>
          </a:xfrm>
          <a:prstGeom prst="round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EB390A9-B6AD-4590-9C1D-73D7C5F6479F}"/>
              </a:ext>
            </a:extLst>
          </p:cNvPr>
          <p:cNvSpPr/>
          <p:nvPr/>
        </p:nvSpPr>
        <p:spPr>
          <a:xfrm>
            <a:off x="5428488" y="2399331"/>
            <a:ext cx="1335024" cy="611510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1E1079B-9CC7-40EA-BC10-AE9A8A6D43DA}"/>
              </a:ext>
            </a:extLst>
          </p:cNvPr>
          <p:cNvSpPr/>
          <p:nvPr/>
        </p:nvSpPr>
        <p:spPr>
          <a:xfrm>
            <a:off x="6777163" y="2706624"/>
            <a:ext cx="3816096" cy="2761488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4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0.44127 0.06204 L 0.44127 0.06227 " pathEditMode="relative" rAng="0" ptsTypes="A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7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55 -0.03936 L -0.69531 0.14351 " pathEditMode="relative" ptsTypes="A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-0.04444 L 0.91133 -0.05995 " pathEditMode="relative" ptsTypes="AA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11" grpId="0" animBg="1"/>
      <p:bldP spid="11" grpId="1" animBg="1"/>
      <p:bldP spid="11" grpId="2" animBg="1"/>
      <p:bldP spid="13" grpId="0" animBg="1"/>
      <p:bldP spid="13" grpId="1" animBg="1"/>
      <p:bldP spid="13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1964254" y="2963247"/>
            <a:ext cx="8229600" cy="715962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 baseline="0">
                <a:solidFill>
                  <a:srgbClr val="675C53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altLang="en-US" sz="5400" b="1" dirty="0">
                <a:solidFill>
                  <a:schemeClr val="bg1"/>
                </a:solidFill>
                <a:latin typeface="+mn-lt"/>
              </a:rPr>
              <a:t>Using the HRPP Toolkit Materials in Practice</a:t>
            </a:r>
          </a:p>
        </p:txBody>
      </p:sp>
    </p:spTree>
    <p:extLst>
      <p:ext uri="{BB962C8B-B14F-4D97-AF65-F5344CB8AC3E}">
        <p14:creationId xmlns:p14="http://schemas.microsoft.com/office/powerpoint/2010/main" val="3296418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3600" dirty="0"/>
              <a:t>IRB review requires an approach that is both systematic and flexible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230597"/>
            <a:ext cx="10515600" cy="3288240"/>
          </a:xfrm>
        </p:spPr>
        <p:txBody>
          <a:bodyPr/>
          <a:lstStyle/>
          <a:p>
            <a:pPr marL="457200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Ethical decision making is about systematically considering the regulatory criteria for approval</a:t>
            </a:r>
          </a:p>
          <a:p>
            <a:pPr marL="457200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The regulatory criteria for approval derive from the Belmont Principles (respect for persons, beneficence, and justice)</a:t>
            </a:r>
          </a:p>
          <a:p>
            <a:pPr marL="457200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The regulatory criteria for approval contain all rules necessary to protect human subjects</a:t>
            </a:r>
          </a:p>
          <a:p>
            <a:pPr marL="457200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Meet the criteria while balancing the Belmont principles. </a:t>
            </a:r>
            <a:endParaRPr lang="en-US" alt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C1E602-FC4E-4CE0-82DB-9D0D403170D9}"/>
              </a:ext>
            </a:extLst>
          </p:cNvPr>
          <p:cNvSpPr txBox="1"/>
          <p:nvPr/>
        </p:nvSpPr>
        <p:spPr>
          <a:xfrm>
            <a:off x="838200" y="4629922"/>
            <a:ext cx="10354340" cy="1723549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en-US" sz="2400" b="1" i="1" dirty="0"/>
              <a:t>The regulatory criteria are full of subjective judgment calls: “reasonable,” “adequate,” “sound,” “equitable,” etc.  </a:t>
            </a:r>
          </a:p>
          <a:p>
            <a:pPr>
              <a:spcBef>
                <a:spcPts val="1200"/>
              </a:spcBef>
            </a:pPr>
            <a:r>
              <a:rPr lang="en-US" altLang="en-US" sz="2400" b="1" i="1" dirty="0"/>
              <a:t>This is intentional, recognizing that every study is different, and some flexibility is necessary when performing IRB reviews. </a:t>
            </a:r>
          </a:p>
        </p:txBody>
      </p:sp>
    </p:spTree>
    <p:extLst>
      <p:ext uri="{BB962C8B-B14F-4D97-AF65-F5344CB8AC3E}">
        <p14:creationId xmlns:p14="http://schemas.microsoft.com/office/powerpoint/2010/main" val="499234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>
          <a:xfrm>
            <a:off x="838199" y="316372"/>
            <a:ext cx="11176591" cy="504103"/>
          </a:xfrm>
        </p:spPr>
        <p:txBody>
          <a:bodyPr>
            <a:noAutofit/>
          </a:bodyPr>
          <a:lstStyle/>
          <a:p>
            <a:r>
              <a:rPr lang="en-US" altLang="en-US" sz="3600" dirty="0"/>
              <a:t>Who needs to review the IRB submission materials?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552353"/>
            <a:ext cx="10515600" cy="4727162"/>
          </a:xfrm>
        </p:spPr>
        <p:txBody>
          <a:bodyPr/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en-US" dirty="0"/>
              <a:t>Chair?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en-US" dirty="0"/>
              <a:t>Vice Chair?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en-US" dirty="0"/>
              <a:t>Primary reviewer?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en-US" dirty="0"/>
              <a:t>Alternate substituting for another members?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en-US" dirty="0"/>
              <a:t>Unaffiliated member?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en-US" dirty="0"/>
              <a:t>Scientific Member?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en-US" dirty="0"/>
              <a:t>Non-scientific Member?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rot="-1785158">
            <a:off x="2341097" y="2578075"/>
            <a:ext cx="74676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lr>
                <a:srgbClr val="00243D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chemeClr val="tx2"/>
              </a:buClr>
              <a:buFont typeface="Arial" charset="0"/>
              <a:buChar char="—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8800" dirty="0">
                <a:latin typeface="Stencil" pitchFamily="82" charset="0"/>
              </a:rPr>
              <a:t>Everyone</a:t>
            </a:r>
          </a:p>
        </p:txBody>
      </p:sp>
    </p:spTree>
    <p:extLst>
      <p:ext uri="{BB962C8B-B14F-4D97-AF65-F5344CB8AC3E}">
        <p14:creationId xmlns:p14="http://schemas.microsoft.com/office/powerpoint/2010/main" val="26482332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1"/>
          <p:cNvSpPr txBox="1">
            <a:spLocks noGrp="1"/>
          </p:cNvSpPr>
          <p:nvPr/>
        </p:nvSpPr>
        <p:spPr bwMode="auto">
          <a:xfrm>
            <a:off x="1549400" y="63627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>
            <a:lvl1pPr eaLnBrk="0" hangingPunct="0">
              <a:spcBef>
                <a:spcPct val="50000"/>
              </a:spcBef>
              <a:buClr>
                <a:srgbClr val="00243D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chemeClr val="tx2"/>
              </a:buClr>
              <a:buFont typeface="Arial" charset="0"/>
              <a:buChar char="—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C6D21714-002B-4A5B-B869-40D80D91F90C}" type="slidenum">
              <a:rPr lang="en-US" altLang="en-US" sz="800">
                <a:solidFill>
                  <a:schemeClr val="tx2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800" dirty="0">
              <a:solidFill>
                <a:schemeClr val="tx2"/>
              </a:solidFill>
            </a:endParaRPr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4000" dirty="0"/>
              <a:t>What does it mean when you vote to approve research?</a:t>
            </a:r>
          </a:p>
        </p:txBody>
      </p:sp>
      <p:sp>
        <p:nvSpPr>
          <p:cNvPr id="19460" name="Slide Number Placeholder 3"/>
          <p:cNvSpPr txBox="1">
            <a:spLocks noGrp="1"/>
          </p:cNvSpPr>
          <p:nvPr/>
        </p:nvSpPr>
        <p:spPr bwMode="auto">
          <a:xfrm>
            <a:off x="1549400" y="63627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>
            <a:lvl1pPr eaLnBrk="0" hangingPunct="0">
              <a:spcBef>
                <a:spcPct val="50000"/>
              </a:spcBef>
              <a:buClr>
                <a:srgbClr val="00243D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chemeClr val="tx2"/>
              </a:buClr>
              <a:buFont typeface="Arial" charset="0"/>
              <a:buChar char="—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DBBF309C-738E-441C-B00B-03E2CBBA5F0B}" type="slidenum">
              <a:rPr lang="en-US" altLang="en-US" sz="800">
                <a:solidFill>
                  <a:schemeClr val="tx2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8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1866901" y="1647457"/>
            <a:ext cx="3871913" cy="4017109"/>
          </a:xfrm>
          <a:prstGeom prst="roundRect">
            <a:avLst>
              <a:gd name="adj" fmla="val 875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eaLnBrk="0" hangingPunct="0">
              <a:spcBef>
                <a:spcPct val="50000"/>
              </a:spcBef>
              <a:buClr>
                <a:srgbClr val="00243D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chemeClr val="tx2"/>
              </a:buClr>
              <a:buFont typeface="Arial" charset="0"/>
              <a:buChar char="—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Tx/>
              <a:buNone/>
            </a:pPr>
            <a:r>
              <a:rPr lang="en-US" altLang="en-US" sz="1800" b="1" dirty="0">
                <a:cs typeface="Arial" charset="0"/>
              </a:rPr>
              <a:t>Main Criteria </a:t>
            </a:r>
          </a:p>
          <a:p>
            <a:pPr eaLnBrk="1" hangingPunct="1">
              <a:spcBef>
                <a:spcPts val="600"/>
              </a:spcBef>
              <a:buClrTx/>
              <a:buNone/>
            </a:pPr>
            <a:r>
              <a:rPr lang="en-US" altLang="en-US" sz="1800" b="1" dirty="0">
                <a:cs typeface="Arial" charset="0"/>
              </a:rPr>
              <a:t>(45 CFR </a:t>
            </a:r>
            <a:r>
              <a:rPr lang="en-US" altLang="en-US" sz="1800" b="1" dirty="0"/>
              <a:t>§</a:t>
            </a:r>
            <a:r>
              <a:rPr lang="en-US" altLang="en-US" sz="1800" b="1" dirty="0">
                <a:cs typeface="Arial" charset="0"/>
              </a:rPr>
              <a:t>46.111/ </a:t>
            </a:r>
            <a:r>
              <a:rPr lang="en-US" altLang="en-US" sz="1800" b="1" dirty="0"/>
              <a:t>21 CFR §56.111</a:t>
            </a:r>
            <a:r>
              <a:rPr lang="en-US" altLang="en-US" sz="1800" b="1" dirty="0">
                <a:cs typeface="Arial" charset="0"/>
              </a:rPr>
              <a:t>)</a:t>
            </a:r>
          </a:p>
          <a:p>
            <a:pPr eaLnBrk="1" hangingPunct="1">
              <a:spcBef>
                <a:spcPts val="600"/>
              </a:spcBef>
              <a:buClrTx/>
              <a:buNone/>
            </a:pPr>
            <a:r>
              <a:rPr lang="en-US" altLang="en-US" sz="1800" dirty="0">
                <a:cs typeface="Arial" charset="0"/>
              </a:rPr>
              <a:t>(a)(1) – Minimization of risks </a:t>
            </a:r>
          </a:p>
          <a:p>
            <a:pPr eaLnBrk="1" hangingPunct="1">
              <a:spcBef>
                <a:spcPts val="600"/>
              </a:spcBef>
              <a:buClrTx/>
              <a:buNone/>
            </a:pPr>
            <a:r>
              <a:rPr lang="en-US" altLang="en-US" sz="1800" dirty="0">
                <a:cs typeface="Arial" charset="0"/>
              </a:rPr>
              <a:t>(a)(2) – Risk-benefit relationship</a:t>
            </a:r>
          </a:p>
          <a:p>
            <a:pPr eaLnBrk="1" hangingPunct="1">
              <a:spcBef>
                <a:spcPts val="600"/>
              </a:spcBef>
              <a:buClrTx/>
              <a:buNone/>
            </a:pPr>
            <a:r>
              <a:rPr lang="en-US" altLang="en-US" sz="1800" dirty="0">
                <a:cs typeface="Arial" charset="0"/>
              </a:rPr>
              <a:t>(a)(3) – Equitable selection</a:t>
            </a:r>
          </a:p>
          <a:p>
            <a:pPr eaLnBrk="1" hangingPunct="1">
              <a:spcBef>
                <a:spcPts val="600"/>
              </a:spcBef>
              <a:buClrTx/>
              <a:buNone/>
            </a:pPr>
            <a:r>
              <a:rPr lang="en-US" altLang="en-US" sz="1800" b="1" dirty="0">
                <a:cs typeface="Arial" charset="0"/>
              </a:rPr>
              <a:t>(a)(4) – Consent process</a:t>
            </a:r>
          </a:p>
          <a:p>
            <a:pPr eaLnBrk="1" hangingPunct="1">
              <a:spcBef>
                <a:spcPts val="600"/>
              </a:spcBef>
              <a:buClrTx/>
              <a:buNone/>
            </a:pPr>
            <a:r>
              <a:rPr lang="en-US" altLang="en-US" sz="1800" b="1" dirty="0">
                <a:cs typeface="Arial" charset="0"/>
              </a:rPr>
              <a:t>(a)(5) – Consent documentation</a:t>
            </a:r>
          </a:p>
          <a:p>
            <a:pPr eaLnBrk="1" hangingPunct="1">
              <a:spcBef>
                <a:spcPts val="600"/>
              </a:spcBef>
              <a:buClrTx/>
              <a:buNone/>
            </a:pPr>
            <a:r>
              <a:rPr lang="en-US" altLang="en-US" sz="1800" dirty="0">
                <a:cs typeface="Arial" charset="0"/>
              </a:rPr>
              <a:t>(a)(6) – Data monitoring</a:t>
            </a:r>
          </a:p>
          <a:p>
            <a:pPr eaLnBrk="1" hangingPunct="1">
              <a:spcBef>
                <a:spcPts val="600"/>
              </a:spcBef>
              <a:buClrTx/>
              <a:buNone/>
            </a:pPr>
            <a:r>
              <a:rPr lang="en-US" altLang="en-US" sz="1800" dirty="0">
                <a:cs typeface="Arial" charset="0"/>
              </a:rPr>
              <a:t>(a)(7) – Privacy/confidentiality </a:t>
            </a:r>
          </a:p>
          <a:p>
            <a:pPr eaLnBrk="1" hangingPunct="1">
              <a:spcBef>
                <a:spcPts val="600"/>
              </a:spcBef>
              <a:buClrTx/>
              <a:buNone/>
            </a:pPr>
            <a:r>
              <a:rPr lang="en-US" altLang="en-US" sz="1800" dirty="0">
                <a:cs typeface="Arial" charset="0"/>
              </a:rPr>
              <a:t>(b)     – Vulnerable subjects</a:t>
            </a:r>
          </a:p>
        </p:txBody>
      </p:sp>
      <p:sp>
        <p:nvSpPr>
          <p:cNvPr id="14" name="Round Diagonal Corner Rectangle 13"/>
          <p:cNvSpPr/>
          <p:nvPr/>
        </p:nvSpPr>
        <p:spPr bwMode="auto">
          <a:xfrm>
            <a:off x="6721476" y="1401554"/>
            <a:ext cx="3489325" cy="2494300"/>
          </a:xfrm>
          <a:prstGeom prst="round2Diag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1600" b="1" dirty="0">
                <a:cs typeface="Arial" charset="0"/>
              </a:rPr>
              <a:t>Consent Process</a:t>
            </a:r>
          </a:p>
          <a:p>
            <a:pPr>
              <a:defRPr/>
            </a:pPr>
            <a:r>
              <a:rPr lang="en-US" sz="1600" b="1" dirty="0">
                <a:cs typeface="Arial" charset="0"/>
              </a:rPr>
              <a:t>(45 CFR </a:t>
            </a:r>
            <a:r>
              <a:rPr lang="en-US" sz="1600" b="1" dirty="0"/>
              <a:t>§</a:t>
            </a:r>
            <a:r>
              <a:rPr lang="en-US" sz="1600" b="1" dirty="0">
                <a:cs typeface="Arial" charset="0"/>
              </a:rPr>
              <a:t>46.116, </a:t>
            </a:r>
            <a:r>
              <a:rPr lang="en-US" sz="1600" b="1" dirty="0"/>
              <a:t>21 CFR §50.20, §50.25</a:t>
            </a:r>
            <a:r>
              <a:rPr lang="en-US" sz="1600" b="1" dirty="0">
                <a:cs typeface="Arial" charset="0"/>
              </a:rPr>
              <a:t>)</a:t>
            </a:r>
          </a:p>
          <a:p>
            <a:pPr>
              <a:spcBef>
                <a:spcPts val="300"/>
              </a:spcBef>
              <a:defRPr/>
            </a:pPr>
            <a:r>
              <a:rPr lang="en-US" sz="1600" dirty="0">
                <a:cs typeface="Arial" charset="0"/>
              </a:rPr>
              <a:t>Intro – Consent process</a:t>
            </a:r>
          </a:p>
          <a:p>
            <a:pPr>
              <a:spcBef>
                <a:spcPts val="300"/>
              </a:spcBef>
              <a:defRPr/>
            </a:pPr>
            <a:r>
              <a:rPr lang="en-US" sz="1600" dirty="0">
                <a:cs typeface="Arial" charset="0"/>
              </a:rPr>
              <a:t>(a) – Required disclosures</a:t>
            </a:r>
          </a:p>
          <a:p>
            <a:pPr>
              <a:spcBef>
                <a:spcPts val="300"/>
              </a:spcBef>
              <a:defRPr/>
            </a:pPr>
            <a:r>
              <a:rPr lang="en-US" sz="1600" dirty="0">
                <a:cs typeface="Arial" charset="0"/>
              </a:rPr>
              <a:t>(b) – Additional  disclosures</a:t>
            </a:r>
          </a:p>
          <a:p>
            <a:pPr>
              <a:spcBef>
                <a:spcPts val="300"/>
              </a:spcBef>
              <a:defRPr/>
            </a:pPr>
            <a:r>
              <a:rPr lang="en-US" sz="1600" dirty="0">
                <a:cs typeface="Arial" charset="0"/>
              </a:rPr>
              <a:t>(c) – Waiver #1</a:t>
            </a:r>
          </a:p>
          <a:p>
            <a:pPr>
              <a:spcBef>
                <a:spcPts val="300"/>
              </a:spcBef>
              <a:defRPr/>
            </a:pPr>
            <a:r>
              <a:rPr lang="en-US" sz="1600" dirty="0">
                <a:cs typeface="Arial" charset="0"/>
              </a:rPr>
              <a:t>(d) – Waiver #2</a:t>
            </a:r>
            <a:endParaRPr lang="en-US" sz="2400" dirty="0">
              <a:cs typeface="Arial" charset="0"/>
            </a:endParaRPr>
          </a:p>
        </p:txBody>
      </p:sp>
      <p:sp>
        <p:nvSpPr>
          <p:cNvPr id="15" name="Round Diagonal Corner Rectangle 14"/>
          <p:cNvSpPr/>
          <p:nvPr/>
        </p:nvSpPr>
        <p:spPr bwMode="auto">
          <a:xfrm>
            <a:off x="6761821" y="4112566"/>
            <a:ext cx="3457575" cy="2494300"/>
          </a:xfrm>
          <a:prstGeom prst="round2Diag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1600" b="1" dirty="0">
                <a:cs typeface="Arial" charset="0"/>
              </a:rPr>
              <a:t>Consent Documentation</a:t>
            </a:r>
          </a:p>
          <a:p>
            <a:pPr>
              <a:defRPr/>
            </a:pPr>
            <a:r>
              <a:rPr lang="en-US" sz="1600" b="1" dirty="0">
                <a:cs typeface="Arial" charset="0"/>
              </a:rPr>
              <a:t>(45 CFR </a:t>
            </a:r>
            <a:r>
              <a:rPr lang="en-US" sz="1600" b="1" dirty="0"/>
              <a:t>§</a:t>
            </a:r>
            <a:r>
              <a:rPr lang="en-US" sz="1600" b="1" dirty="0">
                <a:cs typeface="Arial" charset="0"/>
              </a:rPr>
              <a:t>46.117, </a:t>
            </a:r>
            <a:r>
              <a:rPr lang="en-US" sz="1600" b="1" dirty="0"/>
              <a:t>21 CFR §50.27, § 56.109</a:t>
            </a:r>
            <a:r>
              <a:rPr lang="en-US" sz="1600" b="1" dirty="0">
                <a:cs typeface="Arial" charset="0"/>
              </a:rPr>
              <a:t>)</a:t>
            </a:r>
          </a:p>
          <a:p>
            <a:pPr>
              <a:spcBef>
                <a:spcPts val="300"/>
              </a:spcBef>
              <a:defRPr/>
            </a:pPr>
            <a:r>
              <a:rPr lang="en-US" sz="1600" dirty="0">
                <a:cs typeface="Arial" charset="0"/>
              </a:rPr>
              <a:t>(a) – General</a:t>
            </a:r>
          </a:p>
          <a:p>
            <a:pPr>
              <a:spcBef>
                <a:spcPts val="300"/>
              </a:spcBef>
              <a:defRPr/>
            </a:pPr>
            <a:r>
              <a:rPr lang="en-US" sz="1600" dirty="0">
                <a:cs typeface="Arial" charset="0"/>
              </a:rPr>
              <a:t>(b)(1) – Long form </a:t>
            </a:r>
          </a:p>
          <a:p>
            <a:pPr>
              <a:spcBef>
                <a:spcPts val="300"/>
              </a:spcBef>
              <a:defRPr/>
            </a:pPr>
            <a:r>
              <a:rPr lang="en-US" sz="1600" dirty="0">
                <a:cs typeface="Arial" charset="0"/>
              </a:rPr>
              <a:t>(b)(2) – Short form</a:t>
            </a:r>
          </a:p>
          <a:p>
            <a:pPr>
              <a:spcBef>
                <a:spcPts val="300"/>
              </a:spcBef>
              <a:defRPr/>
            </a:pPr>
            <a:r>
              <a:rPr lang="en-US" sz="1600" dirty="0">
                <a:cs typeface="Arial" charset="0"/>
              </a:rPr>
              <a:t>(c)(1) – Waiver #1</a:t>
            </a:r>
          </a:p>
          <a:p>
            <a:pPr>
              <a:spcBef>
                <a:spcPts val="300"/>
              </a:spcBef>
              <a:defRPr/>
            </a:pPr>
            <a:r>
              <a:rPr lang="en-US" sz="1600" dirty="0">
                <a:cs typeface="Arial" charset="0"/>
              </a:rPr>
              <a:t>(c)(2) – Waiver #2 </a:t>
            </a:r>
            <a:r>
              <a:rPr lang="en-US" sz="1600" b="1" dirty="0">
                <a:cs typeface="Arial" charset="0"/>
              </a:rPr>
              <a:t>(Not FDA)</a:t>
            </a:r>
          </a:p>
        </p:txBody>
      </p:sp>
      <p:sp>
        <p:nvSpPr>
          <p:cNvPr id="16" name="Right Arrow 19"/>
          <p:cNvSpPr>
            <a:spLocks noChangeArrowheads="1"/>
          </p:cNvSpPr>
          <p:nvPr/>
        </p:nvSpPr>
        <p:spPr bwMode="auto">
          <a:xfrm rot="19592604">
            <a:off x="5395474" y="3287777"/>
            <a:ext cx="1401048" cy="550247"/>
          </a:xfrm>
          <a:prstGeom prst="rightArrow">
            <a:avLst>
              <a:gd name="adj1" fmla="val 49917"/>
              <a:gd name="adj2" fmla="val 124932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spcBef>
                <a:spcPct val="50000"/>
              </a:spcBef>
              <a:buClr>
                <a:srgbClr val="00243D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chemeClr val="tx2"/>
              </a:buClr>
              <a:buFont typeface="Arial" charset="0"/>
              <a:buChar char="—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dirty="0">
              <a:cs typeface="Arial" charset="0"/>
            </a:endParaRPr>
          </a:p>
        </p:txBody>
      </p:sp>
      <p:sp>
        <p:nvSpPr>
          <p:cNvPr id="17" name="Right Arrow 20"/>
          <p:cNvSpPr>
            <a:spLocks noChangeArrowheads="1"/>
          </p:cNvSpPr>
          <p:nvPr/>
        </p:nvSpPr>
        <p:spPr bwMode="auto">
          <a:xfrm rot="2331066">
            <a:off x="5480637" y="4563089"/>
            <a:ext cx="1365232" cy="550247"/>
          </a:xfrm>
          <a:prstGeom prst="rightArrow">
            <a:avLst>
              <a:gd name="adj1" fmla="val 49917"/>
              <a:gd name="adj2" fmla="val 124922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spcBef>
                <a:spcPct val="50000"/>
              </a:spcBef>
              <a:buClr>
                <a:srgbClr val="00243D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chemeClr val="tx2"/>
              </a:buClr>
              <a:buFont typeface="Arial" charset="0"/>
              <a:buChar char="—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dirty="0">
              <a:cs typeface="Arial" charset="0"/>
            </a:endParaRPr>
          </a:p>
        </p:txBody>
      </p:sp>
      <p:sp>
        <p:nvSpPr>
          <p:cNvPr id="14346" name="TextBox 22"/>
          <p:cNvSpPr txBox="1">
            <a:spLocks noChangeArrowheads="1"/>
          </p:cNvSpPr>
          <p:nvPr/>
        </p:nvSpPr>
        <p:spPr bwMode="auto">
          <a:xfrm>
            <a:off x="1519348" y="2743200"/>
            <a:ext cx="9132887" cy="13223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lr>
                <a:srgbClr val="00243D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chemeClr val="tx2"/>
              </a:buClr>
              <a:buFont typeface="Arial" charset="0"/>
              <a:buChar char="—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b="1" dirty="0">
              <a:solidFill>
                <a:schemeClr val="bg1"/>
              </a:solidFill>
              <a:latin typeface="Stencil" pitchFamily="82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cs typeface="Arial" charset="0"/>
              </a:rPr>
              <a:t>IRB has determined that all regulatory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cs typeface="Arial" charset="0"/>
              </a:rPr>
              <a:t>criteria for approval are met.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b="1" dirty="0"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25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434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When do criteria for review apply?</a:t>
            </a:r>
          </a:p>
        </p:txBody>
      </p:sp>
      <p:sp>
        <p:nvSpPr>
          <p:cNvPr id="20484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Initial review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Continuing review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Change of protocol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Review of modifications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Review by a convened IRB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Review by the expedited procedure</a:t>
            </a:r>
          </a:p>
        </p:txBody>
      </p:sp>
    </p:spTree>
    <p:extLst>
      <p:ext uri="{BB962C8B-B14F-4D97-AF65-F5344CB8AC3E}">
        <p14:creationId xmlns:p14="http://schemas.microsoft.com/office/powerpoint/2010/main" val="371197310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3600" dirty="0"/>
              <a:t>Considerations for IRB Chairs and Members during IRB meetings</a:t>
            </a:r>
          </a:p>
        </p:txBody>
      </p:sp>
      <p:sp>
        <p:nvSpPr>
          <p:cNvPr id="21507" name="Content Placeholder 3"/>
          <p:cNvSpPr>
            <a:spLocks noGrp="1"/>
          </p:cNvSpPr>
          <p:nvPr>
            <p:ph idx="1"/>
          </p:nvPr>
        </p:nvSpPr>
        <p:spPr>
          <a:xfrm>
            <a:off x="838200" y="1424763"/>
            <a:ext cx="10515600" cy="4854752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altLang="en-US" dirty="0"/>
              <a:t>Expect all members to review materials and use the “Criteria for Approval” worksheet (HRP-314) in advance of the meeting.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altLang="en-US" dirty="0"/>
              <a:t>Review the criteria one at a time (at first…).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altLang="en-US" dirty="0"/>
              <a:t>Justify every concern or request with a criterion.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altLang="en-US" dirty="0"/>
              <a:t>Each member votes to approve only if that individual agrees that all criteria are met.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altLang="en-US" dirty="0"/>
              <a:t>Over time, speed up step 2 (limit focus to criteria that are NOT met).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3947211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1964254" y="2105247"/>
            <a:ext cx="8229600" cy="2530548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 baseline="0">
                <a:solidFill>
                  <a:srgbClr val="675C53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altLang="en-US" sz="5400" b="1" u="sng" dirty="0">
                <a:solidFill>
                  <a:schemeClr val="bg1"/>
                </a:solidFill>
                <a:latin typeface="+mn-lt"/>
              </a:rPr>
              <a:t>Preface:</a:t>
            </a:r>
          </a:p>
          <a:p>
            <a:r>
              <a:rPr lang="en-US" altLang="en-US" sz="5400" b="1" dirty="0">
                <a:solidFill>
                  <a:schemeClr val="bg1"/>
                </a:solidFill>
                <a:latin typeface="+mn-lt"/>
              </a:rPr>
              <a:t>IRB Member Training &amp; Communication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35816835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2987C-42E6-48C0-A76F-344C160D4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Crosswalk:  Relationships between Template Protocols and the Criteria for Approval</a:t>
            </a:r>
          </a:p>
        </p:txBody>
      </p:sp>
    </p:spTree>
    <p:extLst>
      <p:ext uri="{BB962C8B-B14F-4D97-AF65-F5344CB8AC3E}">
        <p14:creationId xmlns:p14="http://schemas.microsoft.com/office/powerpoint/2010/main" val="16302371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24407-4A46-4047-A1BA-A40BC8543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Before, the staff analysis walked through how regulatory criteria were met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86948F-4DB8-4BE6-B50F-E9D689CEC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338" y="1400175"/>
            <a:ext cx="7572818" cy="518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355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B1B89-F0D3-4406-AB30-EB82453EC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Crosswalk: Criteria for Approval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C05FA70-0DB9-45C8-B33E-871F6A4F07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8745650"/>
              </p:ext>
            </p:extLst>
          </p:nvPr>
        </p:nvGraphicFramePr>
        <p:xfrm>
          <a:off x="4657457" y="307830"/>
          <a:ext cx="9727719" cy="6059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51FE0E5-4B11-4734-8387-9C03CB377583}"/>
              </a:ext>
            </a:extLst>
          </p:cNvPr>
          <p:cNvSpPr txBox="1"/>
          <p:nvPr/>
        </p:nvSpPr>
        <p:spPr>
          <a:xfrm>
            <a:off x="999858" y="1204957"/>
            <a:ext cx="567440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Over the coming weeks and months, we will transition IRB members to review submitted source materials for this information; for example: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HRP-503 – Biomedical Protocol template (PBA)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HRP-502 – Consent Document template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Crosswalk demonstrates where to identify content in the source material for evaluation against 45 CFR §46.111 criteria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6796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24407-4A46-4047-A1BA-A40BC8543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NEW: Protocol Templates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018DC-E027-4C60-8A66-320579070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0596"/>
            <a:ext cx="10515600" cy="5311031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Biomedical (referenced in this presentation)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Registry and Repositories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Banking of data &amp;/or specimens for future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Site Supplement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Multi-site studies where coordinating center is NOT UW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Provides local context missing from non-local protocols such as: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/>
              <a:t>Local standard of care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/>
              <a:t>Plans for sharing results with subjects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Drug &amp; Device Studies?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We will encourage study teams to use the template offered by ICTR</a:t>
            </a:r>
          </a:p>
        </p:txBody>
      </p:sp>
    </p:spTree>
    <p:extLst>
      <p:ext uri="{BB962C8B-B14F-4D97-AF65-F5344CB8AC3E}">
        <p14:creationId xmlns:p14="http://schemas.microsoft.com/office/powerpoint/2010/main" val="18883628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D3CDC-C0BA-4275-8A84-BC72858D7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Federal Approval Criteria – Example 1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250A239-4B9B-4996-860C-2BA1DCD1BA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7867244"/>
              </p:ext>
            </p:extLst>
          </p:nvPr>
        </p:nvGraphicFramePr>
        <p:xfrm>
          <a:off x="721453" y="1095374"/>
          <a:ext cx="11081858" cy="52299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5347">
                  <a:extLst>
                    <a:ext uri="{9D8B030D-6E8A-4147-A177-3AD203B41FA5}">
                      <a16:colId xmlns:a16="http://schemas.microsoft.com/office/drawing/2014/main" val="16505120"/>
                    </a:ext>
                  </a:extLst>
                </a:gridCol>
                <a:gridCol w="1597467">
                  <a:extLst>
                    <a:ext uri="{9D8B030D-6E8A-4147-A177-3AD203B41FA5}">
                      <a16:colId xmlns:a16="http://schemas.microsoft.com/office/drawing/2014/main" val="844165334"/>
                    </a:ext>
                  </a:extLst>
                </a:gridCol>
                <a:gridCol w="6189044">
                  <a:extLst>
                    <a:ext uri="{9D8B030D-6E8A-4147-A177-3AD203B41FA5}">
                      <a16:colId xmlns:a16="http://schemas.microsoft.com/office/drawing/2014/main" val="2809013548"/>
                    </a:ext>
                  </a:extLst>
                </a:gridCol>
              </a:tblGrid>
              <a:tr h="1433059">
                <a:tc>
                  <a:txBody>
                    <a:bodyPr/>
                    <a:lstStyle/>
                    <a:p>
                      <a:pPr marL="0" marR="13398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0700" algn="l"/>
                        </a:tabLst>
                      </a:pPr>
                      <a:r>
                        <a:rPr lang="en-US" sz="2000" dirty="0">
                          <a:effectLst/>
                        </a:rPr>
                        <a:t>Federal Approval Criteria</a:t>
                      </a:r>
                    </a:p>
                    <a:p>
                      <a:pPr marL="0" marR="13398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0700" algn="l"/>
                        </a:tabLst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 CFR 46.111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98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0700" algn="l"/>
                        </a:tabLst>
                      </a:pPr>
                      <a:r>
                        <a:rPr lang="en-US" sz="2000" dirty="0">
                          <a:effectLst/>
                        </a:rPr>
                        <a:t>Ethical Principles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98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0700" algn="l"/>
                        </a:tabLst>
                      </a:pPr>
                      <a:r>
                        <a:rPr lang="en-US" sz="2000" dirty="0">
                          <a:effectLst/>
                        </a:rPr>
                        <a:t>Study Factors to Consider</a:t>
                      </a:r>
                    </a:p>
                    <a:p>
                      <a:pPr marL="0" marR="13398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0700" algn="l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Corresponds to 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Sections from</a:t>
                      </a:r>
                    </a:p>
                    <a:p>
                      <a:pPr marL="0" marR="13398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0700" algn="l"/>
                        </a:tabLst>
                      </a:pP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HRP-503 - </a:t>
                      </a: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Biomedical Protocol template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6951650"/>
                  </a:ext>
                </a:extLst>
              </a:tr>
              <a:tr h="738179">
                <a:tc rowSpan="4">
                  <a:txBody>
                    <a:bodyPr/>
                    <a:lstStyle/>
                    <a:p>
                      <a:pPr marL="0" marR="13716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20700" algn="l"/>
                        </a:tabLst>
                      </a:pPr>
                      <a:r>
                        <a:rPr lang="en-US" sz="1800" dirty="0">
                          <a:effectLst/>
                        </a:rPr>
                        <a:t>Criterion 1(i)(ii):</a:t>
                      </a:r>
                    </a:p>
                    <a:p>
                      <a:pPr marL="0" marR="13716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20700" algn="l"/>
                        </a:tabLst>
                      </a:pPr>
                      <a:r>
                        <a:rPr lang="en-US" sz="1800" dirty="0">
                          <a:effectLst/>
                        </a:rPr>
                        <a:t>Risks to subjects are minimized through sound design and through re-use of clinical data, when possible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marL="0" marR="13716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20700" algn="l"/>
                        </a:tabLst>
                      </a:pPr>
                      <a:r>
                        <a:rPr lang="en-US" sz="1800" dirty="0">
                          <a:effectLst/>
                        </a:rPr>
                        <a:t>Beneficence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716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0700" algn="l"/>
                        </a:tabLst>
                      </a:pPr>
                      <a:r>
                        <a:rPr lang="en-US" sz="1800" dirty="0">
                          <a:effectLst/>
                        </a:rPr>
                        <a:t>§ 2: Background and rationale</a:t>
                      </a:r>
                    </a:p>
                    <a:p>
                      <a:pPr marL="0" marR="13716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0700" algn="l"/>
                        </a:tabLst>
                      </a:pPr>
                      <a:endParaRPr lang="en-US" sz="18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5708418"/>
                  </a:ext>
                </a:extLst>
              </a:tr>
              <a:tr h="1845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13716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0700" algn="l"/>
                        </a:tabLst>
                      </a:pPr>
                      <a:r>
                        <a:rPr lang="en-US" sz="1800" dirty="0">
                          <a:effectLst/>
                        </a:rPr>
                        <a:t>§§ 10-15, 22: Study design: setting, study intervention, timelines, procedures involved, comparison with usual care and study procedures, withdrawal of participants, risks to participants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3853135"/>
                  </a:ext>
                </a:extLst>
              </a:tr>
              <a:tr h="5673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13716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0700" algn="l"/>
                        </a:tabLst>
                      </a:pPr>
                      <a:r>
                        <a:rPr lang="en-US" sz="1800" dirty="0">
                          <a:effectLst/>
                        </a:rPr>
                        <a:t>§ 3: Study objectives and endpoints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9681727"/>
                  </a:ext>
                </a:extLst>
              </a:tr>
              <a:tr h="6459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13716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0700" algn="l"/>
                        </a:tabLst>
                      </a:pPr>
                      <a:r>
                        <a:rPr lang="en-US" sz="1800" dirty="0">
                          <a:effectLst/>
                        </a:rPr>
                        <a:t>§§ 25-26: Resources available; Multi-site research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0048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89400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4D1FD-2E7E-4AAE-A498-E219B989B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528" y="587904"/>
            <a:ext cx="10515600" cy="640936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effectLst/>
              </a:rPr>
              <a:t>Criterion 1(i)(ii): Risks to subjects are minimized through sound design and through re-use of clinical data, when possible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E76FC8D7-F501-40F6-AB7F-1D4F85CC5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70551"/>
            <a:ext cx="5893453" cy="5442314"/>
          </a:xfrm>
          <a:prstGeom prst="rect">
            <a:avLst/>
          </a:prstGeom>
        </p:spPr>
      </p:pic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B24ECCFC-B2AE-407C-A90A-E2D8EFCA37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848837" y="1881854"/>
            <a:ext cx="6999209" cy="2109854"/>
          </a:xfr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A99E6B6-D9C9-4F89-BD73-83F5CA99603E}"/>
              </a:ext>
            </a:extLst>
          </p:cNvPr>
          <p:cNvCxnSpPr/>
          <p:nvPr/>
        </p:nvCxnSpPr>
        <p:spPr>
          <a:xfrm>
            <a:off x="2323750" y="1778466"/>
            <a:ext cx="3011648" cy="4697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3C698BDE-9536-45D2-89DE-4C1F2F6782FE}"/>
              </a:ext>
            </a:extLst>
          </p:cNvPr>
          <p:cNvSpPr/>
          <p:nvPr/>
        </p:nvSpPr>
        <p:spPr>
          <a:xfrm>
            <a:off x="838200" y="3154261"/>
            <a:ext cx="428538" cy="11744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7BF399A-B5F5-4631-9931-72BE1B028910}"/>
              </a:ext>
            </a:extLst>
          </p:cNvPr>
          <p:cNvSpPr/>
          <p:nvPr/>
        </p:nvSpPr>
        <p:spPr>
          <a:xfrm>
            <a:off x="832432" y="1706940"/>
            <a:ext cx="333638" cy="3315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65C08E3-EEB6-422F-B6F3-595DA43DD5F7}"/>
              </a:ext>
            </a:extLst>
          </p:cNvPr>
          <p:cNvSpPr/>
          <p:nvPr/>
        </p:nvSpPr>
        <p:spPr>
          <a:xfrm>
            <a:off x="888534" y="5364120"/>
            <a:ext cx="327870" cy="1566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9823B09-5A8F-4C1D-A134-6B4944C62B6C}"/>
              </a:ext>
            </a:extLst>
          </p:cNvPr>
          <p:cNvSpPr/>
          <p:nvPr/>
        </p:nvSpPr>
        <p:spPr>
          <a:xfrm>
            <a:off x="882766" y="5962221"/>
            <a:ext cx="333638" cy="3315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D122F4-F0DC-4CDA-8323-2884E649A16C}"/>
              </a:ext>
            </a:extLst>
          </p:cNvPr>
          <p:cNvSpPr txBox="1"/>
          <p:nvPr/>
        </p:nvSpPr>
        <p:spPr>
          <a:xfrm>
            <a:off x="533528" y="84467"/>
            <a:ext cx="9603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Crosswalk to HRP-503 – Biomedical Protocol Template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BB3602-0653-4942-87D4-0880188A9EAB}"/>
              </a:ext>
            </a:extLst>
          </p:cNvPr>
          <p:cNvSpPr txBox="1"/>
          <p:nvPr/>
        </p:nvSpPr>
        <p:spPr>
          <a:xfrm>
            <a:off x="10763004" y="6369392"/>
            <a:ext cx="1372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1</a:t>
            </a:r>
          </a:p>
        </p:txBody>
      </p:sp>
    </p:spTree>
    <p:extLst>
      <p:ext uri="{BB962C8B-B14F-4D97-AF65-F5344CB8AC3E}">
        <p14:creationId xmlns:p14="http://schemas.microsoft.com/office/powerpoint/2010/main" val="37940014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D3CDC-C0BA-4275-8A84-BC72858D7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Federal Approval Criteria – Example 2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250A239-4B9B-4996-860C-2BA1DCD1BA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3054436"/>
              </p:ext>
            </p:extLst>
          </p:nvPr>
        </p:nvGraphicFramePr>
        <p:xfrm>
          <a:off x="763398" y="1095375"/>
          <a:ext cx="10981190" cy="53265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00602">
                  <a:extLst>
                    <a:ext uri="{9D8B030D-6E8A-4147-A177-3AD203B41FA5}">
                      <a16:colId xmlns:a16="http://schemas.microsoft.com/office/drawing/2014/main" val="16505120"/>
                    </a:ext>
                  </a:extLst>
                </a:gridCol>
                <a:gridCol w="1547766">
                  <a:extLst>
                    <a:ext uri="{9D8B030D-6E8A-4147-A177-3AD203B41FA5}">
                      <a16:colId xmlns:a16="http://schemas.microsoft.com/office/drawing/2014/main" val="844165334"/>
                    </a:ext>
                  </a:extLst>
                </a:gridCol>
                <a:gridCol w="6132822">
                  <a:extLst>
                    <a:ext uri="{9D8B030D-6E8A-4147-A177-3AD203B41FA5}">
                      <a16:colId xmlns:a16="http://schemas.microsoft.com/office/drawing/2014/main" val="2809013548"/>
                    </a:ext>
                  </a:extLst>
                </a:gridCol>
              </a:tblGrid>
              <a:tr h="1475572">
                <a:tc>
                  <a:txBody>
                    <a:bodyPr/>
                    <a:lstStyle/>
                    <a:p>
                      <a:pPr marL="0" marR="13398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0700" algn="l"/>
                        </a:tabLst>
                      </a:pPr>
                      <a:r>
                        <a:rPr lang="en-US" sz="2000" dirty="0">
                          <a:effectLst/>
                        </a:rPr>
                        <a:t>Federal Approval Criteria</a:t>
                      </a:r>
                    </a:p>
                    <a:p>
                      <a:pPr marL="0" marR="13398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20700" algn="l"/>
                        </a:tabLst>
                        <a:defRPr/>
                      </a:pP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 CFR 46.111</a:t>
                      </a:r>
                    </a:p>
                    <a:p>
                      <a:pPr marL="0" marR="13398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0700" algn="l"/>
                        </a:tabLs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98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0700" algn="l"/>
                        </a:tabLst>
                      </a:pPr>
                      <a:r>
                        <a:rPr lang="en-US" sz="2000" dirty="0">
                          <a:effectLst/>
                        </a:rPr>
                        <a:t>Ethical Principles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98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0700" algn="l"/>
                        </a:tabLst>
                      </a:pPr>
                      <a:r>
                        <a:rPr lang="en-US" sz="2000" dirty="0">
                          <a:effectLst/>
                        </a:rPr>
                        <a:t>Study Factors to Consider</a:t>
                      </a:r>
                    </a:p>
                    <a:p>
                      <a:pPr marL="0" marR="13398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0700" algn="l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Corresponds to 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Sections from</a:t>
                      </a:r>
                    </a:p>
                    <a:p>
                      <a:pPr marL="0" marR="13398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0700" algn="l"/>
                        </a:tabLst>
                      </a:pP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HRP-503 - </a:t>
                      </a: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Biomedical Protocol template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6951650"/>
                  </a:ext>
                </a:extLst>
              </a:tr>
              <a:tr h="642147">
                <a:tc rowSpan="3">
                  <a:txBody>
                    <a:bodyPr/>
                    <a:lstStyle/>
                    <a:p>
                      <a:pPr marL="0" marR="13716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520700" algn="l"/>
                        </a:tabLst>
                        <a:defRPr/>
                      </a:pPr>
                      <a:r>
                        <a:rPr lang="en-US" sz="1800" dirty="0">
                          <a:effectLst/>
                        </a:rPr>
                        <a:t>Criterion 2:</a:t>
                      </a:r>
                    </a:p>
                    <a:p>
                      <a:pPr marL="0" marR="13716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20700" algn="l"/>
                        </a:tabLst>
                      </a:pPr>
                      <a:r>
                        <a:rPr lang="en-US" sz="1800" dirty="0">
                          <a:effectLst/>
                        </a:rPr>
                        <a:t>Risks to subjects are reasonable in relation to anticipated benefits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13716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20700" algn="l"/>
                        </a:tabLst>
                      </a:pPr>
                      <a:r>
                        <a:rPr lang="en-US" sz="1800" dirty="0">
                          <a:effectLst/>
                        </a:rPr>
                        <a:t>Beneficence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Study design sections (see previous)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§ 13: Procedures involved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1006707"/>
                  </a:ext>
                </a:extLst>
              </a:tr>
              <a:tr h="7294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§ 21: Potential benefits to participants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2501576"/>
                  </a:ext>
                </a:extLst>
              </a:tr>
              <a:tr h="6421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§ 22: risks to participants (risks may be physical, psychological, social, economic or legal)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6430544"/>
                  </a:ext>
                </a:extLst>
              </a:tr>
              <a:tr h="737786">
                <a:tc rowSpan="2">
                  <a:txBody>
                    <a:bodyPr/>
                    <a:lstStyle/>
                    <a:p>
                      <a:pPr marL="0" marR="13716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520700" algn="l"/>
                        </a:tabLst>
                        <a:defRPr/>
                      </a:pPr>
                      <a:r>
                        <a:rPr lang="en-US" sz="1800" dirty="0">
                          <a:effectLst/>
                        </a:rPr>
                        <a:t>Criterion 3:</a:t>
                      </a:r>
                    </a:p>
                    <a:p>
                      <a:pPr marL="0" marR="13716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20700" algn="l"/>
                        </a:tabLst>
                      </a:pPr>
                      <a:r>
                        <a:rPr lang="en-US" sz="1800" dirty="0">
                          <a:effectLst/>
                        </a:rPr>
                        <a:t>Selection of subjects is</a:t>
                      </a:r>
                      <a:r>
                        <a:rPr lang="en-US" sz="1800" spc="5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equitable and non-coercive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13716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20700" algn="l"/>
                        </a:tabLst>
                      </a:pPr>
                      <a:r>
                        <a:rPr lang="en-US" sz="1800" dirty="0">
                          <a:effectLst/>
                        </a:rPr>
                        <a:t>Justice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716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20700" algn="l"/>
                        </a:tabLst>
                      </a:pPr>
                      <a:r>
                        <a:rPr lang="en-US" sz="1800" dirty="0">
                          <a:effectLst/>
                        </a:rPr>
                        <a:t>§§ 4-5, 7: Number of participants, inclusion and exclusion criteria; recruitment methods and compensation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2399903"/>
                  </a:ext>
                </a:extLst>
              </a:tr>
              <a:tr h="7377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13716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20700" algn="l"/>
                        </a:tabLst>
                      </a:pPr>
                      <a:r>
                        <a:rPr lang="en-US" sz="1800" dirty="0">
                          <a:effectLst/>
                        </a:rPr>
                        <a:t>§§ 24-25: economic burden to participants, resources available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3693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4298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4D1FD-2E7E-4AAE-A498-E219B989B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89" y="919154"/>
            <a:ext cx="5174673" cy="784766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effectLst/>
              </a:rPr>
              <a:t>Criterion 2: Risks to subjects are reasonable in relation to anticipated benefits</a:t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  <a:effectLst/>
              </a:rPr>
            </a:b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E76FC8D7-F501-40F6-AB7F-1D4F85CC5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766" y="1228840"/>
            <a:ext cx="5893453" cy="5442314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265C08E3-EEB6-422F-B6F3-595DA43DD5F7}"/>
              </a:ext>
            </a:extLst>
          </p:cNvPr>
          <p:cNvSpPr/>
          <p:nvPr/>
        </p:nvSpPr>
        <p:spPr>
          <a:xfrm>
            <a:off x="888534" y="5364120"/>
            <a:ext cx="327870" cy="1566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D122F4-F0DC-4CDA-8323-2884E649A16C}"/>
              </a:ext>
            </a:extLst>
          </p:cNvPr>
          <p:cNvSpPr txBox="1"/>
          <p:nvPr/>
        </p:nvSpPr>
        <p:spPr>
          <a:xfrm>
            <a:off x="533528" y="84467"/>
            <a:ext cx="9603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Crosswalk to HRP-503 – Biomedical Protocol Template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351BEA-597B-450E-8C43-569A80070FBE}"/>
              </a:ext>
            </a:extLst>
          </p:cNvPr>
          <p:cNvSpPr txBox="1"/>
          <p:nvPr/>
        </p:nvSpPr>
        <p:spPr>
          <a:xfrm>
            <a:off x="530013" y="549822"/>
            <a:ext cx="1372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DC0BCE-6D62-4D3B-9E53-86288716227E}"/>
              </a:ext>
            </a:extLst>
          </p:cNvPr>
          <p:cNvSpPr txBox="1"/>
          <p:nvPr/>
        </p:nvSpPr>
        <p:spPr>
          <a:xfrm>
            <a:off x="6868391" y="1424243"/>
            <a:ext cx="5174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Study Design </a:t>
            </a:r>
            <a:r>
              <a:rPr lang="en-US" sz="2000" dirty="0"/>
              <a:t>sections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Potential Benefits to Participants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Risks to Participants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BC24527-72D5-4CAF-A1CD-52ABBC07B0C3}"/>
              </a:ext>
            </a:extLst>
          </p:cNvPr>
          <p:cNvSpPr/>
          <p:nvPr/>
        </p:nvSpPr>
        <p:spPr>
          <a:xfrm>
            <a:off x="899593" y="5146404"/>
            <a:ext cx="327870" cy="1566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B7C61B2-FF5B-4C7C-BF97-3357C19102F9}"/>
              </a:ext>
            </a:extLst>
          </p:cNvPr>
          <p:cNvCxnSpPr>
            <a:cxnSpLocks/>
          </p:cNvCxnSpPr>
          <p:nvPr/>
        </p:nvCxnSpPr>
        <p:spPr>
          <a:xfrm flipV="1">
            <a:off x="1216404" y="1764965"/>
            <a:ext cx="5651987" cy="35381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5E624286-2156-4E58-8349-084B5A51EAAE}"/>
              </a:ext>
            </a:extLst>
          </p:cNvPr>
          <p:cNvSpPr txBox="1">
            <a:spLocks/>
          </p:cNvSpPr>
          <p:nvPr/>
        </p:nvSpPr>
        <p:spPr>
          <a:xfrm>
            <a:off x="6868391" y="3118564"/>
            <a:ext cx="5267396" cy="658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Criterion 3: Selection of subjects is equitable and non-coercive</a:t>
            </a:r>
          </a:p>
          <a:p>
            <a:br>
              <a:rPr lang="en-US" sz="2000" dirty="0">
                <a:solidFill>
                  <a:schemeClr val="bg1">
                    <a:lumMod val="50000"/>
                  </a:schemeClr>
                </a:solidFill>
              </a:rPr>
            </a:b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272005-4751-43E0-9E14-8FB612212710}"/>
              </a:ext>
            </a:extLst>
          </p:cNvPr>
          <p:cNvSpPr txBox="1"/>
          <p:nvPr/>
        </p:nvSpPr>
        <p:spPr>
          <a:xfrm>
            <a:off x="6776219" y="3447856"/>
            <a:ext cx="51746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Number of Participants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Inclusion and Exclusion Criteria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Recruitment Methods &amp; Compensation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Economic Burden to Participants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Resources Available</a:t>
            </a:r>
          </a:p>
        </p:txBody>
      </p:sp>
      <p:pic>
        <p:nvPicPr>
          <p:cNvPr id="25" name="Picture 24" descr="Text, letter&#10;&#10;Description automatically generated">
            <a:extLst>
              <a:ext uri="{FF2B5EF4-FFF2-40B4-BE49-F238E27FC236}">
                <a16:creationId xmlns:a16="http://schemas.microsoft.com/office/drawing/2014/main" id="{9E93CAB1-B3AC-4707-80EC-35CE14448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873" y="5497394"/>
            <a:ext cx="6178526" cy="962596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205693C-8D9E-438A-AFF9-572AFCB6E68D}"/>
              </a:ext>
            </a:extLst>
          </p:cNvPr>
          <p:cNvCxnSpPr>
            <a:cxnSpLocks/>
          </p:cNvCxnSpPr>
          <p:nvPr/>
        </p:nvCxnSpPr>
        <p:spPr>
          <a:xfrm flipV="1">
            <a:off x="7202029" y="4696693"/>
            <a:ext cx="3733131" cy="1"/>
          </a:xfrm>
          <a:prstGeom prst="straightConnector1">
            <a:avLst/>
          </a:prstGeom>
          <a:ln w="2857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8F4C4CB-65DC-48DE-A5D5-512781F14C84}"/>
              </a:ext>
            </a:extLst>
          </p:cNvPr>
          <p:cNvCxnSpPr>
            <a:cxnSpLocks/>
          </p:cNvCxnSpPr>
          <p:nvPr/>
        </p:nvCxnSpPr>
        <p:spPr>
          <a:xfrm flipH="1">
            <a:off x="8054939" y="4696694"/>
            <a:ext cx="2880221" cy="919545"/>
          </a:xfrm>
          <a:prstGeom prst="straightConnector1">
            <a:avLst/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0765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B1B89-F0D3-4406-AB30-EB82453EC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Crosswalk: Informed Consent Elements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78E8D37-E319-4FD5-AD40-33802C1A6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075" y="1695783"/>
            <a:ext cx="6953850" cy="46913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1FE0E5-4B11-4734-8387-9C03CB377583}"/>
              </a:ext>
            </a:extLst>
          </p:cNvPr>
          <p:cNvSpPr txBox="1"/>
          <p:nvPr/>
        </p:nvSpPr>
        <p:spPr>
          <a:xfrm>
            <a:off x="838200" y="948765"/>
            <a:ext cx="68615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HRP-502 – Consent Document template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5709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690BF-51B2-4328-AEC6-CC0E52F34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Informed Consent Elements - Example 1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AE9982F-4522-4409-B1F5-DB900F3AE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5346593"/>
              </p:ext>
            </p:extLst>
          </p:nvPr>
        </p:nvGraphicFramePr>
        <p:xfrm>
          <a:off x="838200" y="1227667"/>
          <a:ext cx="10617200" cy="51138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8953">
                  <a:extLst>
                    <a:ext uri="{9D8B030D-6E8A-4147-A177-3AD203B41FA5}">
                      <a16:colId xmlns:a16="http://schemas.microsoft.com/office/drawing/2014/main" val="2345901366"/>
                    </a:ext>
                  </a:extLst>
                </a:gridCol>
                <a:gridCol w="327861">
                  <a:extLst>
                    <a:ext uri="{9D8B030D-6E8A-4147-A177-3AD203B41FA5}">
                      <a16:colId xmlns:a16="http://schemas.microsoft.com/office/drawing/2014/main" val="2679576952"/>
                    </a:ext>
                  </a:extLst>
                </a:gridCol>
                <a:gridCol w="6170386">
                  <a:extLst>
                    <a:ext uri="{9D8B030D-6E8A-4147-A177-3AD203B41FA5}">
                      <a16:colId xmlns:a16="http://schemas.microsoft.com/office/drawing/2014/main" val="719001243"/>
                    </a:ext>
                  </a:extLst>
                </a:gridCol>
              </a:tblGrid>
              <a:tr h="1353670">
                <a:tc>
                  <a:txBody>
                    <a:bodyPr/>
                    <a:lstStyle/>
                    <a:p>
                      <a:pPr marL="0" marR="13398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0700" algn="l"/>
                        </a:tabLst>
                      </a:pPr>
                      <a:r>
                        <a:rPr lang="en-US" sz="1800" dirty="0">
                          <a:effectLst/>
                        </a:rPr>
                        <a:t>Basic Consent </a:t>
                      </a:r>
                      <a:r>
                        <a:rPr lang="en-US" sz="2000" dirty="0">
                          <a:effectLst/>
                        </a:rPr>
                        <a:t>Elements</a:t>
                      </a:r>
                    </a:p>
                    <a:p>
                      <a:pPr marL="0" marR="13398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0700" algn="l"/>
                        </a:tabLst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 CFR 46.116 (b), (c)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98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0700" algn="l"/>
                        </a:tabLs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98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20700" algn="l"/>
                        </a:tabLst>
                        <a:defRPr/>
                      </a:pP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Corresponds to Sections from</a:t>
                      </a:r>
                    </a:p>
                    <a:p>
                      <a:pPr marL="0" marR="13398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0700" algn="l"/>
                        </a:tabLst>
                      </a:pP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HRP-502 – Consent Document template</a:t>
                      </a:r>
                    </a:p>
                    <a:p>
                      <a:pPr marL="0" marR="13398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0700" algn="l"/>
                        </a:tabLs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7612034"/>
                  </a:ext>
                </a:extLst>
              </a:tr>
              <a:tr h="37601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Criterion 1: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 statement that the study involves research, an explanation of the purposes of the research and the expected duration of the subject's participation, a description of the procedures to be followed, and identification of any procedures that are experimental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716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0700" algn="l"/>
                        </a:tabLs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13716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520700" algn="l"/>
                        </a:tabLst>
                      </a:pPr>
                      <a:r>
                        <a:rPr lang="en-US" sz="1800" dirty="0">
                          <a:effectLst/>
                        </a:rPr>
                        <a:t>Key information section </a:t>
                      </a:r>
                    </a:p>
                    <a:p>
                      <a:pPr marL="342900" marR="13716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520700" algn="l"/>
                        </a:tabLst>
                      </a:pPr>
                      <a:r>
                        <a:rPr lang="en-US" sz="1800" dirty="0">
                          <a:effectLst/>
                        </a:rPr>
                        <a:t>Why are the researchers doing this study? </a:t>
                      </a:r>
                    </a:p>
                    <a:p>
                      <a:pPr marL="342900" marR="13716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520700" algn="l"/>
                        </a:tabLst>
                      </a:pPr>
                      <a:r>
                        <a:rPr lang="en-US" sz="1800" dirty="0">
                          <a:effectLst/>
                        </a:rPr>
                        <a:t>What will I need to do in this study? </a:t>
                      </a:r>
                    </a:p>
                    <a:p>
                      <a:pPr marL="742950" marR="13716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520700" algn="l"/>
                        </a:tabLst>
                      </a:pPr>
                      <a:r>
                        <a:rPr lang="en-US" sz="1800" dirty="0">
                          <a:effectLst/>
                        </a:rPr>
                        <a:t>What is being tested?</a:t>
                      </a:r>
                    </a:p>
                    <a:p>
                      <a:pPr marL="742950" marR="13716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520700" algn="l"/>
                        </a:tabLst>
                      </a:pPr>
                      <a:r>
                        <a:rPr lang="en-US" sz="1800" dirty="0">
                          <a:effectLst/>
                        </a:rPr>
                        <a:t>Does it involve randomization?</a:t>
                      </a:r>
                    </a:p>
                    <a:p>
                      <a:pPr marL="742950" marR="13716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520700" algn="l"/>
                        </a:tabLst>
                      </a:pPr>
                      <a:r>
                        <a:rPr lang="en-US" sz="1800" dirty="0">
                          <a:effectLst/>
                        </a:rPr>
                        <a:t>How long will I be in the study?</a:t>
                      </a:r>
                    </a:p>
                    <a:p>
                      <a:pPr marL="342900" marR="13716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520700" algn="l"/>
                        </a:tabLst>
                      </a:pPr>
                      <a:r>
                        <a:rPr lang="en-US" sz="1800" dirty="0">
                          <a:effectLst/>
                        </a:rPr>
                        <a:t>Detailed Information: </a:t>
                      </a:r>
                    </a:p>
                    <a:p>
                      <a:pPr marL="742950" marR="13716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520700" algn="l"/>
                        </a:tabLst>
                      </a:pPr>
                      <a:r>
                        <a:rPr lang="en-US" sz="1800" dirty="0">
                          <a:effectLst/>
                        </a:rPr>
                        <a:t>If I take part in the study, what will I do?</a:t>
                      </a:r>
                    </a:p>
                    <a:p>
                      <a:pPr marL="742950" marR="13716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520700" algn="l"/>
                        </a:tabLst>
                      </a:pPr>
                      <a:r>
                        <a:rPr lang="en-US" sz="1800" dirty="0">
                          <a:effectLst/>
                        </a:rPr>
                        <a:t>Optional study activities</a:t>
                      </a:r>
                    </a:p>
                    <a:p>
                      <a:pPr marL="0" marR="13716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0700" algn="l"/>
                        </a:tabLs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4316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99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IRB Member Training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u="sng" dirty="0"/>
              <a:t>Session 1:</a:t>
            </a:r>
            <a:r>
              <a:rPr lang="en-US" b="1" dirty="0"/>
              <a:t> </a:t>
            </a:r>
            <a:r>
              <a:rPr lang="en-US" b="0" dirty="0"/>
              <a:t>HRPP Toolkit overview and crosswalk between templates and reviewer tools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Session 2: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Refresher training on the regulatory criteria for IRB approval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u="sng" dirty="0"/>
              <a:t>Session 3:</a:t>
            </a:r>
            <a:r>
              <a:rPr lang="en-US" b="0" dirty="0"/>
              <a:t> ARROW update overview and practical walk through of review processes in ARROW using HRPP Toolkit</a:t>
            </a:r>
            <a:endParaRPr lang="en-US" b="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3AD85C2-292C-4FAF-985E-4BDCEB59B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838BE-5EAD-434C-B290-9193BA76332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9922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64BA66-ECA6-46F8-9A9A-1DBF9B3CB596}"/>
              </a:ext>
            </a:extLst>
          </p:cNvPr>
          <p:cNvSpPr txBox="1"/>
          <p:nvPr/>
        </p:nvSpPr>
        <p:spPr>
          <a:xfrm>
            <a:off x="533528" y="84467"/>
            <a:ext cx="9603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Crosswalk to HRP-502 – Consent Document template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23E8A0-E10E-40EC-A1F4-F10DFA81C675}"/>
              </a:ext>
            </a:extLst>
          </p:cNvPr>
          <p:cNvSpPr txBox="1"/>
          <p:nvPr/>
        </p:nvSpPr>
        <p:spPr>
          <a:xfrm>
            <a:off x="533528" y="546132"/>
            <a:ext cx="392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1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460B1A3B-3E4C-4A88-B334-A850EF28C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95" y="1007797"/>
            <a:ext cx="6248272" cy="50114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427D62-E29A-44F3-A704-29B778A45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94" y="6158151"/>
            <a:ext cx="6248273" cy="4863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3AA175-8F8B-4A9A-BAF1-5D1D44584C7A}"/>
              </a:ext>
            </a:extLst>
          </p:cNvPr>
          <p:cNvSpPr txBox="1"/>
          <p:nvPr/>
        </p:nvSpPr>
        <p:spPr>
          <a:xfrm>
            <a:off x="6866467" y="1727200"/>
            <a:ext cx="50122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effectLst/>
              </a:rPr>
              <a:t>Criterion 1: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</a:rPr>
              <a:t>A statement that the study involves research, an explanation of the purposes of the research and the expected duration of the subject's participation, a description of the procedures to be followed, and identification of any procedures that are experimental 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E73ED66-4C64-4989-A0B9-D82D25CF0BF7}"/>
              </a:ext>
            </a:extLst>
          </p:cNvPr>
          <p:cNvSpPr/>
          <p:nvPr/>
        </p:nvSpPr>
        <p:spPr>
          <a:xfrm>
            <a:off x="1566333" y="6132750"/>
            <a:ext cx="1532467" cy="32279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2728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690BF-51B2-4328-AEC6-CC0E52F34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Informed Consent Elements – Example 2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AE9982F-4522-4409-B1F5-DB900F3AE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3263367"/>
              </p:ext>
            </p:extLst>
          </p:nvPr>
        </p:nvGraphicFramePr>
        <p:xfrm>
          <a:off x="914400" y="1477725"/>
          <a:ext cx="10600267" cy="42073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2384">
                  <a:extLst>
                    <a:ext uri="{9D8B030D-6E8A-4147-A177-3AD203B41FA5}">
                      <a16:colId xmlns:a16="http://schemas.microsoft.com/office/drawing/2014/main" val="2345901366"/>
                    </a:ext>
                  </a:extLst>
                </a:gridCol>
                <a:gridCol w="327338">
                  <a:extLst>
                    <a:ext uri="{9D8B030D-6E8A-4147-A177-3AD203B41FA5}">
                      <a16:colId xmlns:a16="http://schemas.microsoft.com/office/drawing/2014/main" val="2679576952"/>
                    </a:ext>
                  </a:extLst>
                </a:gridCol>
                <a:gridCol w="6160545">
                  <a:extLst>
                    <a:ext uri="{9D8B030D-6E8A-4147-A177-3AD203B41FA5}">
                      <a16:colId xmlns:a16="http://schemas.microsoft.com/office/drawing/2014/main" val="719001243"/>
                    </a:ext>
                  </a:extLst>
                </a:gridCol>
              </a:tblGrid>
              <a:tr h="1674091">
                <a:tc>
                  <a:txBody>
                    <a:bodyPr/>
                    <a:lstStyle/>
                    <a:p>
                      <a:pPr marL="0" marR="13398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0700" algn="l"/>
                        </a:tabLst>
                      </a:pPr>
                      <a:r>
                        <a:rPr lang="en-US" sz="1800" dirty="0">
                          <a:effectLst/>
                        </a:rPr>
                        <a:t>Basic Consent </a:t>
                      </a:r>
                      <a:r>
                        <a:rPr lang="en-US" sz="2000" dirty="0">
                          <a:effectLst/>
                        </a:rPr>
                        <a:t>Elements</a:t>
                      </a:r>
                    </a:p>
                    <a:p>
                      <a:pPr marL="0" marR="13398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20700" algn="l"/>
                        </a:tabLst>
                        <a:defRPr/>
                      </a:pP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 CFR 46.116 (b), (c)</a:t>
                      </a:r>
                    </a:p>
                    <a:p>
                      <a:pPr marL="0" marR="13398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0700" algn="l"/>
                        </a:tabLs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98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0700" algn="l"/>
                        </a:tabLs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98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20700" algn="l"/>
                        </a:tabLst>
                        <a:defRPr/>
                      </a:pP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Corresponds to Sections from</a:t>
                      </a:r>
                    </a:p>
                    <a:p>
                      <a:pPr marL="0" marR="13398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0700" algn="l"/>
                        </a:tabLst>
                      </a:pP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HRP-502 – Consent Document template</a:t>
                      </a:r>
                    </a:p>
                    <a:p>
                      <a:pPr marL="0" marR="13398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0700" algn="l"/>
                        </a:tabLs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7612034"/>
                  </a:ext>
                </a:extLst>
              </a:tr>
              <a:tr h="2533268">
                <a:tc>
                  <a:txBody>
                    <a:bodyPr/>
                    <a:lstStyle/>
                    <a:p>
                      <a:pPr marL="0" marR="13716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0700" algn="l"/>
                        </a:tabLst>
                      </a:pPr>
                      <a:r>
                        <a:rPr lang="en-US" sz="1800" dirty="0">
                          <a:effectLst/>
                        </a:rPr>
                        <a:t>A description of any reasonably foreseeable risks or discomforts to the subject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716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0700" algn="l"/>
                        </a:tabLs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13716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520700" algn="l"/>
                        </a:tabLst>
                      </a:pPr>
                      <a:r>
                        <a:rPr lang="en-US" sz="1800" dirty="0">
                          <a:effectLst/>
                        </a:rPr>
                        <a:t>Key information section: What are some reasons I might not want to be in this study?</a:t>
                      </a:r>
                    </a:p>
                    <a:p>
                      <a:pPr marL="342900" marR="13716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520700" algn="l"/>
                        </a:tabLst>
                      </a:pPr>
                      <a:r>
                        <a:rPr lang="en-US" sz="1800" dirty="0">
                          <a:effectLst/>
                        </a:rPr>
                        <a:t>What are the study risks?</a:t>
                      </a:r>
                    </a:p>
                    <a:p>
                      <a:pPr marL="342900" marR="13716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520700" algn="l"/>
                        </a:tabLst>
                      </a:pPr>
                      <a:r>
                        <a:rPr lang="en-US" sz="1800" dirty="0">
                          <a:effectLst/>
                        </a:rPr>
                        <a:t>For DoD personnel: any risk to fitness for duty or loss of access/duty</a:t>
                      </a:r>
                    </a:p>
                    <a:p>
                      <a:pPr marL="457200" marR="13716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0700" algn="l"/>
                        </a:tabLs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0411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17174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99BCEB-D031-44FC-A3F0-E1AB713470DF}"/>
              </a:ext>
            </a:extLst>
          </p:cNvPr>
          <p:cNvSpPr txBox="1"/>
          <p:nvPr/>
        </p:nvSpPr>
        <p:spPr>
          <a:xfrm>
            <a:off x="533528" y="84467"/>
            <a:ext cx="9603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Crosswalk to HRP-502 – Consent Document template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A09F40-012E-4463-BFE0-794E17D74155}"/>
              </a:ext>
            </a:extLst>
          </p:cNvPr>
          <p:cNvSpPr txBox="1"/>
          <p:nvPr/>
        </p:nvSpPr>
        <p:spPr>
          <a:xfrm>
            <a:off x="9059333" y="6389396"/>
            <a:ext cx="3007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2: Key Information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1F43EC-A59A-452A-B51F-67745A9E3469}"/>
              </a:ext>
            </a:extLst>
          </p:cNvPr>
          <p:cNvSpPr txBox="1"/>
          <p:nvPr/>
        </p:nvSpPr>
        <p:spPr>
          <a:xfrm>
            <a:off x="6866467" y="1727200"/>
            <a:ext cx="3962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Criterion 2: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+mj-lt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</a:rPr>
              <a:t>A description of any reasonably foreseeable risks or discomforts to the subject</a:t>
            </a:r>
            <a:endParaRPr lang="en-US" sz="2000" dirty="0">
              <a:latin typeface="+mj-lt"/>
            </a:endParaRPr>
          </a:p>
        </p:txBody>
      </p:sp>
      <p:pic>
        <p:nvPicPr>
          <p:cNvPr id="6" name="Picture 5" descr="Text, calendar&#10;&#10;Description automatically generated">
            <a:extLst>
              <a:ext uri="{FF2B5EF4-FFF2-40B4-BE49-F238E27FC236}">
                <a16:creationId xmlns:a16="http://schemas.microsoft.com/office/drawing/2014/main" id="{C1341875-4887-4ECF-8F12-2CA0EF46A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94" y="487885"/>
            <a:ext cx="5316939" cy="635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322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99BCEB-D031-44FC-A3F0-E1AB713470DF}"/>
              </a:ext>
            </a:extLst>
          </p:cNvPr>
          <p:cNvSpPr txBox="1"/>
          <p:nvPr/>
        </p:nvSpPr>
        <p:spPr>
          <a:xfrm>
            <a:off x="533528" y="84467"/>
            <a:ext cx="9603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Crosswalk to HRP-502 – Consent Document template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A09F40-012E-4463-BFE0-794E17D74155}"/>
              </a:ext>
            </a:extLst>
          </p:cNvPr>
          <p:cNvSpPr txBox="1"/>
          <p:nvPr/>
        </p:nvSpPr>
        <p:spPr>
          <a:xfrm>
            <a:off x="8619067" y="6345799"/>
            <a:ext cx="3447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2: Detailed Information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1F43EC-A59A-452A-B51F-67745A9E3469}"/>
              </a:ext>
            </a:extLst>
          </p:cNvPr>
          <p:cNvSpPr txBox="1"/>
          <p:nvPr/>
        </p:nvSpPr>
        <p:spPr>
          <a:xfrm>
            <a:off x="7814733" y="1727200"/>
            <a:ext cx="3962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Criterion 2: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+mj-lt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</a:rPr>
              <a:t>A description of any reasonably foreseeable risks or discomforts to the subject</a:t>
            </a:r>
            <a:endParaRPr lang="en-US" sz="2000" dirty="0">
              <a:latin typeface="+mj-lt"/>
            </a:endParaRP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C8F25A4C-8B2D-4807-B67B-3E7F222D6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28" y="546132"/>
            <a:ext cx="6863856" cy="631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452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20CB4-6B91-4FA6-BBFA-DF346E5B7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4961716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IRB Member Training: Coming Soon…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Session 2: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Refresher training on the regulatory criteria for IRB approval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Recorded training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u="sng" dirty="0"/>
              <a:t>Session 3:</a:t>
            </a:r>
            <a:r>
              <a:rPr lang="en-US" b="0" dirty="0"/>
              <a:t> ARROW update overview and practical walk through of review processes in ARROW using HRPP Toolkit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Live sessions and recorded training</a:t>
            </a:r>
            <a:endParaRPr lang="en-US" b="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3AD85C2-292C-4FAF-985E-4BDCEB59B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838BE-5EAD-434C-B290-9193BA76332A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746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20CB4-6B91-4FA6-BBFA-DF346E5B7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Appendices</a:t>
            </a:r>
          </a:p>
        </p:txBody>
      </p:sp>
    </p:spTree>
    <p:extLst>
      <p:ext uri="{BB962C8B-B14F-4D97-AF65-F5344CB8AC3E}">
        <p14:creationId xmlns:p14="http://schemas.microsoft.com/office/powerpoint/2010/main" val="35355039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114533FD-502B-4B6D-BE13-F5CB1BB24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99" y="0"/>
            <a:ext cx="9220201" cy="68067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2351A5-F0AA-4469-B3A7-D27438086AD7}"/>
              </a:ext>
            </a:extLst>
          </p:cNvPr>
          <p:cNvSpPr txBox="1"/>
          <p:nvPr/>
        </p:nvSpPr>
        <p:spPr>
          <a:xfrm>
            <a:off x="10642600" y="76200"/>
            <a:ext cx="154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Appendix A</a:t>
            </a:r>
          </a:p>
        </p:txBody>
      </p:sp>
    </p:spTree>
    <p:extLst>
      <p:ext uri="{BB962C8B-B14F-4D97-AF65-F5344CB8AC3E}">
        <p14:creationId xmlns:p14="http://schemas.microsoft.com/office/powerpoint/2010/main" val="23110804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E5C31CC5-4069-495D-B82A-CB270D701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62" y="39863"/>
            <a:ext cx="9313960" cy="67782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13F844-9276-4E53-A467-302BC60C13E5}"/>
              </a:ext>
            </a:extLst>
          </p:cNvPr>
          <p:cNvSpPr txBox="1"/>
          <p:nvPr/>
        </p:nvSpPr>
        <p:spPr>
          <a:xfrm>
            <a:off x="11277600" y="6550223"/>
            <a:ext cx="112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Pg 1 of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7E3D44-1B82-4121-AB1A-E76988569CD7}"/>
              </a:ext>
            </a:extLst>
          </p:cNvPr>
          <p:cNvSpPr txBox="1"/>
          <p:nvPr/>
        </p:nvSpPr>
        <p:spPr>
          <a:xfrm>
            <a:off x="10642600" y="76200"/>
            <a:ext cx="154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Appendix B</a:t>
            </a:r>
          </a:p>
        </p:txBody>
      </p:sp>
    </p:spTree>
    <p:extLst>
      <p:ext uri="{BB962C8B-B14F-4D97-AF65-F5344CB8AC3E}">
        <p14:creationId xmlns:p14="http://schemas.microsoft.com/office/powerpoint/2010/main" val="4721759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0CC3416D-E8CE-4A32-9793-D8A5502BC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94" y="0"/>
            <a:ext cx="9212360" cy="68409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62E7D5-1156-4622-B16F-1F91B68AA66C}"/>
              </a:ext>
            </a:extLst>
          </p:cNvPr>
          <p:cNvSpPr txBox="1"/>
          <p:nvPr/>
        </p:nvSpPr>
        <p:spPr>
          <a:xfrm>
            <a:off x="11305848" y="6550223"/>
            <a:ext cx="112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Pg 2 of 2</a:t>
            </a:r>
          </a:p>
        </p:txBody>
      </p:sp>
    </p:spTree>
    <p:extLst>
      <p:ext uri="{BB962C8B-B14F-4D97-AF65-F5344CB8AC3E}">
        <p14:creationId xmlns:p14="http://schemas.microsoft.com/office/powerpoint/2010/main" val="2609248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IRB Member Training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IEP project overview 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Delivered in committee meetings by Dr. Conner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Overview of </a:t>
            </a:r>
            <a:r>
              <a:rPr lang="en-US" dirty="0"/>
              <a:t>key IRB member questions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Email summary delivered by Lynn Haynes</a:t>
            </a:r>
            <a:endParaRPr lang="en-US" dirty="0">
              <a:cs typeface="Arial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Additional resources and tools for today’s training: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Training slides (and recordings)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Sample Toolkit materials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“Crosswalk” reference documents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3AD85C2-292C-4FAF-985E-4BDCEB59B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838BE-5EAD-434C-B290-9193BA76332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626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430438-7A3E-4000-AE48-E0C74B8E1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latin typeface="+mn-lt"/>
              </a:rPr>
              <a:t>Overview of IRB Efficiency Project Updates</a:t>
            </a:r>
          </a:p>
        </p:txBody>
      </p:sp>
    </p:spTree>
    <p:extLst>
      <p:ext uri="{BB962C8B-B14F-4D97-AF65-F5344CB8AC3E}">
        <p14:creationId xmlns:p14="http://schemas.microsoft.com/office/powerpoint/2010/main" val="21311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Measures of a Successful HRPP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u="sng" dirty="0">
                <a:solidFill>
                  <a:schemeClr val="tx1"/>
                </a:solidFill>
              </a:rPr>
              <a:t>Compliance </a:t>
            </a:r>
            <a:r>
              <a:rPr lang="en-US" sz="2800" dirty="0">
                <a:solidFill>
                  <a:schemeClr val="tx1"/>
                </a:solidFill>
              </a:rPr>
              <a:t>– </a:t>
            </a:r>
            <a:r>
              <a:rPr lang="en-US" b="0" dirty="0">
                <a:solidFill>
                  <a:schemeClr val="tx1"/>
                </a:solidFill>
              </a:rPr>
              <a:t>Ensuring that relevant policies, procedures, and practices are consistent with federal, state and AAHRPP requirements.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u="sng" dirty="0">
                <a:solidFill>
                  <a:schemeClr val="tx1"/>
                </a:solidFill>
              </a:rPr>
              <a:t>Efficiency</a:t>
            </a:r>
            <a:r>
              <a:rPr lang="en-US" sz="2800" dirty="0">
                <a:solidFill>
                  <a:schemeClr val="tx1"/>
                </a:solidFill>
              </a:rPr>
              <a:t> –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</a:rPr>
              <a:t>Managing administrative processes in a way that minimizes turnaround times and reduces unnecessary administrative burdens both for investigators and study team members as well as IRB administrators and members.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u="sng" dirty="0">
                <a:solidFill>
                  <a:schemeClr val="tx1"/>
                </a:solidFill>
              </a:rPr>
              <a:t>Effectiveness</a:t>
            </a:r>
            <a:r>
              <a:rPr lang="en-US" sz="2800" dirty="0">
                <a:solidFill>
                  <a:schemeClr val="tx1"/>
                </a:solidFill>
              </a:rPr>
              <a:t> – </a:t>
            </a:r>
            <a:r>
              <a:rPr lang="en-US" b="0" dirty="0">
                <a:solidFill>
                  <a:schemeClr val="tx1"/>
                </a:solidFill>
              </a:rPr>
              <a:t>Doing the right things in terms of maximizing customer service levels and enhancing the human research community’s knowledge of human research protections issues.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75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Key Strengths of UW’s HRPP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Culture of compliance and a strong commitment to human research protections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Commitment to continuously improving the quality of the HRPP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High levels of IRB staff </a:t>
            </a:r>
            <a:r>
              <a:rPr lang="en-US" dirty="0"/>
              <a:t>"</a:t>
            </a:r>
            <a:r>
              <a:rPr lang="en-US" sz="2800" dirty="0"/>
              <a:t>customer service</a:t>
            </a:r>
            <a:r>
              <a:rPr lang="en-US" dirty="0"/>
              <a:t>"</a:t>
            </a:r>
            <a:r>
              <a:rPr lang="en-US" sz="2800" dirty="0"/>
              <a:t> to </a:t>
            </a:r>
            <a:r>
              <a:rPr lang="en-US" dirty="0"/>
              <a:t>support</a:t>
            </a:r>
            <a:r>
              <a:rPr lang="en-US" sz="2800" dirty="0"/>
              <a:t> IRB members</a:t>
            </a:r>
            <a:r>
              <a:rPr lang="en-US" dirty="0"/>
              <a:t> and UW research community</a:t>
            </a:r>
            <a:endParaRPr lang="en-US" sz="2800" dirty="0">
              <a:cs typeface="Arial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3AD85C2-292C-4FAF-985E-4BDCEB59B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838BE-5EAD-434C-B290-9193BA76332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258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Opportunities for Improving the UW HRPP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400" dirty="0">
                <a:solidFill>
                  <a:schemeClr val="tx1"/>
                </a:solidFill>
              </a:rPr>
              <a:t>Opportunities to improve overall turnaround time from submission to approval </a:t>
            </a:r>
            <a:r>
              <a:rPr lang="en-US" sz="2400" b="1" i="1" u="sng" dirty="0">
                <a:solidFill>
                  <a:schemeClr val="tx1"/>
                </a:solidFill>
              </a:rPr>
              <a:t>while maintaining regulatory compliance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400" dirty="0">
                <a:solidFill>
                  <a:schemeClr val="tx1"/>
                </a:solidFill>
              </a:rPr>
              <a:t>Opportunities to streamline existing policies and procedures along with certain elements of ARROW system functionality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400" dirty="0">
                <a:solidFill>
                  <a:schemeClr val="tx1"/>
                </a:solidFill>
              </a:rPr>
              <a:t>Desire to maintain high levels of customer service </a:t>
            </a:r>
            <a:r>
              <a:rPr lang="en-US" sz="2400" b="1" i="1" u="sng" dirty="0">
                <a:solidFill>
                  <a:schemeClr val="tx1"/>
                </a:solidFill>
              </a:rPr>
              <a:t>both to the UW research community</a:t>
            </a:r>
            <a:r>
              <a:rPr lang="en-US" sz="2400" dirty="0">
                <a:solidFill>
                  <a:schemeClr val="tx1"/>
                </a:solidFill>
              </a:rPr>
              <a:t> (in the form of faster turnaround times and streamlined processes) </a:t>
            </a:r>
            <a:r>
              <a:rPr lang="en-US" sz="2400" b="1" i="1" u="sng" dirty="0">
                <a:solidFill>
                  <a:schemeClr val="tx1"/>
                </a:solidFill>
              </a:rPr>
              <a:t>and to the IRB member community </a:t>
            </a:r>
            <a:r>
              <a:rPr lang="en-US" sz="2400" dirty="0">
                <a:solidFill>
                  <a:schemeClr val="tx1"/>
                </a:solidFill>
              </a:rPr>
              <a:t>(in the form of ongoing support to IRB members in the use of new tools and procedures, establishing greater consistency in committee meeting structure, etc.)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3AD85C2-292C-4FAF-985E-4BDCEB59B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838BE-5EAD-434C-B290-9193BA76332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518062"/>
      </p:ext>
    </p:extLst>
  </p:cSld>
  <p:clrMapOvr>
    <a:masterClrMapping/>
  </p:clrMapOvr>
</p:sld>
</file>

<file path=ppt/theme/theme1.xml><?xml version="1.0" encoding="utf-8"?>
<a:theme xmlns:a="http://schemas.openxmlformats.org/drawingml/2006/main" name="Widescreen_Red">
  <a:themeElements>
    <a:clrScheme name="UWBrand">
      <a:dk1>
        <a:sysClr val="windowText" lastClr="000000"/>
      </a:dk1>
      <a:lt1>
        <a:srgbClr val="FFFFFF"/>
      </a:lt1>
      <a:dk2>
        <a:srgbClr val="FFFFFF"/>
      </a:dk2>
      <a:lt2>
        <a:srgbClr val="FFFFFF"/>
      </a:lt2>
      <a:accent1>
        <a:srgbClr val="C5050C"/>
      </a:accent1>
      <a:accent2>
        <a:srgbClr val="FF8000"/>
      </a:accent2>
      <a:accent3>
        <a:srgbClr val="FFBF00"/>
      </a:accent3>
      <a:accent4>
        <a:srgbClr val="97B85F"/>
      </a:accent4>
      <a:accent5>
        <a:srgbClr val="6B9999"/>
      </a:accent5>
      <a:accent6>
        <a:srgbClr val="386666"/>
      </a:accent6>
      <a:hlink>
        <a:srgbClr val="0479A8"/>
      </a:hlink>
      <a:folHlink>
        <a:srgbClr val="0479A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797804EA-9213-40C0-888D-B5E2D75A5804}" vid="{53165E73-73D5-4386-8BD6-8D56274B0C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74460220FF1F429F33983A55E5B5AD" ma:contentTypeVersion="11" ma:contentTypeDescription="Create a new document." ma:contentTypeScope="" ma:versionID="bba5c25d09a6c08fb082d3361301fdad">
  <xsd:schema xmlns:xsd="http://www.w3.org/2001/XMLSchema" xmlns:xs="http://www.w3.org/2001/XMLSchema" xmlns:p="http://schemas.microsoft.com/office/2006/metadata/properties" xmlns:ns2="0dd78487-321a-4510-8cb7-cb52b4404089" xmlns:ns3="440dbf5e-a753-4810-8293-f1a03c5ceb7f" targetNamespace="http://schemas.microsoft.com/office/2006/metadata/properties" ma:root="true" ma:fieldsID="9b99744745ffb0faec5e7f1ab7b3799b" ns2:_="" ns3:_="">
    <xsd:import namespace="0dd78487-321a-4510-8cb7-cb52b4404089"/>
    <xsd:import namespace="440dbf5e-a753-4810-8293-f1a03c5ceb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78487-321a-4510-8cb7-cb52b44040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0dbf5e-a753-4810-8293-f1a03c5ceb7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1C2CB69-C500-4DAE-8DF5-246591193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d78487-321a-4510-8cb7-cb52b4404089"/>
    <ds:schemaRef ds:uri="440dbf5e-a753-4810-8293-f1a03c5ceb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10A177-E8D8-47F6-873E-221C6F3649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4053A2-C6CD-4716-A379-F3A4C61B9E92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www.w3.org/XML/1998/namespace"/>
    <ds:schemaRef ds:uri="440dbf5e-a753-4810-8293-f1a03c5ceb7f"/>
    <ds:schemaRef ds:uri="http://purl.org/dc/elements/1.1/"/>
    <ds:schemaRef ds:uri="http://schemas.openxmlformats.org/package/2006/metadata/core-properties"/>
    <ds:schemaRef ds:uri="0dd78487-321a-4510-8cb7-cb52b440408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Wide_Red</Template>
  <TotalTime>2468</TotalTime>
  <Words>2351</Words>
  <Application>Microsoft Office PowerPoint</Application>
  <PresentationFormat>Widescreen</PresentationFormat>
  <Paragraphs>355</Paragraphs>
  <Slides>49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Arial</vt:lpstr>
      <vt:lpstr>Arial Narrow</vt:lpstr>
      <vt:lpstr>Calibri</vt:lpstr>
      <vt:lpstr>Courier New</vt:lpstr>
      <vt:lpstr>Stencil</vt:lpstr>
      <vt:lpstr>Symbol</vt:lpstr>
      <vt:lpstr>Times New Roman</vt:lpstr>
      <vt:lpstr>Wingdings</vt:lpstr>
      <vt:lpstr>Widescreen_Red</vt:lpstr>
      <vt:lpstr>IRB Member Training Session 1:  Project Overview, HRPP Toolkit Intro and Crosswalk</vt:lpstr>
      <vt:lpstr>Session #1 OBJECTIVES:</vt:lpstr>
      <vt:lpstr>PowerPoint Presentation</vt:lpstr>
      <vt:lpstr>IRB Member Training</vt:lpstr>
      <vt:lpstr>IRB Member Training</vt:lpstr>
      <vt:lpstr>Overview of IRB Efficiency Project Updates</vt:lpstr>
      <vt:lpstr>Measures of a Successful HRPP</vt:lpstr>
      <vt:lpstr>Some Key Strengths of UW’s HRPP</vt:lpstr>
      <vt:lpstr>Opportunities for Improving the UW HRPP</vt:lpstr>
      <vt:lpstr>New Process</vt:lpstr>
      <vt:lpstr>Summary of Key Programmatic Improvements</vt:lpstr>
      <vt:lpstr>PowerPoint Presentation</vt:lpstr>
      <vt:lpstr>UW’s HRPP Toolkit  - What is it?</vt:lpstr>
      <vt:lpstr>HRPP Toolkit Guiding Principles</vt:lpstr>
      <vt:lpstr>HRPP Toolkit Components</vt:lpstr>
      <vt:lpstr>Accessing the HRPP Toolkit…</vt:lpstr>
      <vt:lpstr>HRPP Toolkit Components</vt:lpstr>
      <vt:lpstr>HRPP Toolkit Components</vt:lpstr>
      <vt:lpstr>HRPP Toolkit Components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IRB review requires an approach that is both systematic and flexible</vt:lpstr>
      <vt:lpstr>Who needs to review the IRB submission materials?</vt:lpstr>
      <vt:lpstr>What does it mean when you vote to approve research?</vt:lpstr>
      <vt:lpstr>When do criteria for review apply?</vt:lpstr>
      <vt:lpstr>Considerations for IRB Chairs and Members during IRB meetings</vt:lpstr>
      <vt:lpstr>Crosswalk:  Relationships between Template Protocols and the Criteria for Approval</vt:lpstr>
      <vt:lpstr>Before, the staff analysis walked through how regulatory criteria were met</vt:lpstr>
      <vt:lpstr>Crosswalk: Criteria for Approval</vt:lpstr>
      <vt:lpstr>NEW: Protocol Templates</vt:lpstr>
      <vt:lpstr>Federal Approval Criteria – Example 1</vt:lpstr>
      <vt:lpstr>Criterion 1(i)(ii): Risks to subjects are minimized through sound design and through re-use of clinical data, when possible</vt:lpstr>
      <vt:lpstr>Federal Approval Criteria – Example 2</vt:lpstr>
      <vt:lpstr>Criterion 2: Risks to subjects are reasonable in relation to anticipated benefits </vt:lpstr>
      <vt:lpstr>Crosswalk: Informed Consent Elements</vt:lpstr>
      <vt:lpstr>Informed Consent Elements - Example 1</vt:lpstr>
      <vt:lpstr>PowerPoint Presentation</vt:lpstr>
      <vt:lpstr>Informed Consent Elements – Example 2</vt:lpstr>
      <vt:lpstr>PowerPoint Presentation</vt:lpstr>
      <vt:lpstr>PowerPoint Presentation</vt:lpstr>
      <vt:lpstr>Questions?</vt:lpstr>
      <vt:lpstr>IRB Member Training: Coming Soon…</vt:lpstr>
      <vt:lpstr>Appendices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Rob Alex Whitehead</dc:creator>
  <cp:lastModifiedBy>MONICA ESQUIBEL</cp:lastModifiedBy>
  <cp:revision>39</cp:revision>
  <dcterms:created xsi:type="dcterms:W3CDTF">2021-02-16T20:02:37Z</dcterms:created>
  <dcterms:modified xsi:type="dcterms:W3CDTF">2021-03-22T09:52:50Z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0x010100F374460220FF1F429F33983A55E5B5AD</vt:lpwstr>
  </property>
</Properties>
</file>